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49"/>
  </p:notesMasterIdLst>
  <p:sldIdLst>
    <p:sldId id="1024" r:id="rId2"/>
    <p:sldId id="1019" r:id="rId3"/>
    <p:sldId id="520" r:id="rId4"/>
    <p:sldId id="652" r:id="rId5"/>
    <p:sldId id="640" r:id="rId6"/>
    <p:sldId id="653" r:id="rId7"/>
    <p:sldId id="654" r:id="rId8"/>
    <p:sldId id="275" r:id="rId9"/>
    <p:sldId id="655" r:id="rId10"/>
    <p:sldId id="658" r:id="rId11"/>
    <p:sldId id="659" r:id="rId12"/>
    <p:sldId id="660" r:id="rId13"/>
    <p:sldId id="661" r:id="rId14"/>
    <p:sldId id="662" r:id="rId15"/>
    <p:sldId id="976" r:id="rId16"/>
    <p:sldId id="901" r:id="rId17"/>
    <p:sldId id="685" r:id="rId18"/>
    <p:sldId id="875" r:id="rId19"/>
    <p:sldId id="902" r:id="rId20"/>
    <p:sldId id="876" r:id="rId21"/>
    <p:sldId id="694" r:id="rId22"/>
    <p:sldId id="695" r:id="rId23"/>
    <p:sldId id="1000" r:id="rId24"/>
    <p:sldId id="999" r:id="rId25"/>
    <p:sldId id="1001" r:id="rId26"/>
    <p:sldId id="1002" r:id="rId27"/>
    <p:sldId id="1003" r:id="rId28"/>
    <p:sldId id="1004" r:id="rId29"/>
    <p:sldId id="1025" r:id="rId30"/>
    <p:sldId id="732" r:id="rId31"/>
    <p:sldId id="731" r:id="rId32"/>
    <p:sldId id="873" r:id="rId33"/>
    <p:sldId id="703" r:id="rId34"/>
    <p:sldId id="1005" r:id="rId35"/>
    <p:sldId id="1006" r:id="rId36"/>
    <p:sldId id="1007" r:id="rId37"/>
    <p:sldId id="1008" r:id="rId38"/>
    <p:sldId id="1009" r:id="rId39"/>
    <p:sldId id="1010" r:id="rId40"/>
    <p:sldId id="1012" r:id="rId41"/>
    <p:sldId id="1013" r:id="rId42"/>
    <p:sldId id="711" r:id="rId43"/>
    <p:sldId id="987" r:id="rId44"/>
    <p:sldId id="896" r:id="rId45"/>
    <p:sldId id="1017" r:id="rId46"/>
    <p:sldId id="1014" r:id="rId47"/>
    <p:sldId id="1018" r:id="rId48"/>
    <p:sldId id="743" r:id="rId49"/>
    <p:sldId id="891" r:id="rId50"/>
    <p:sldId id="745" r:id="rId51"/>
    <p:sldId id="746" r:id="rId52"/>
    <p:sldId id="747" r:id="rId53"/>
    <p:sldId id="749" r:id="rId54"/>
    <p:sldId id="750" r:id="rId55"/>
    <p:sldId id="892" r:id="rId56"/>
    <p:sldId id="893" r:id="rId57"/>
    <p:sldId id="895" r:id="rId58"/>
    <p:sldId id="755" r:id="rId59"/>
    <p:sldId id="756" r:id="rId60"/>
    <p:sldId id="757" r:id="rId61"/>
    <p:sldId id="758" r:id="rId62"/>
    <p:sldId id="759" r:id="rId63"/>
    <p:sldId id="760" r:id="rId64"/>
    <p:sldId id="762" r:id="rId65"/>
    <p:sldId id="788" r:id="rId66"/>
    <p:sldId id="789" r:id="rId67"/>
    <p:sldId id="790" r:id="rId68"/>
    <p:sldId id="792" r:id="rId69"/>
    <p:sldId id="793" r:id="rId70"/>
    <p:sldId id="770" r:id="rId71"/>
    <p:sldId id="771" r:id="rId72"/>
    <p:sldId id="772" r:id="rId73"/>
    <p:sldId id="773" r:id="rId74"/>
    <p:sldId id="774" r:id="rId75"/>
    <p:sldId id="775" r:id="rId76"/>
    <p:sldId id="776" r:id="rId77"/>
    <p:sldId id="924" r:id="rId78"/>
    <p:sldId id="938" r:id="rId79"/>
    <p:sldId id="923" r:id="rId80"/>
    <p:sldId id="926" r:id="rId81"/>
    <p:sldId id="927" r:id="rId82"/>
    <p:sldId id="928" r:id="rId83"/>
    <p:sldId id="918" r:id="rId84"/>
    <p:sldId id="919" r:id="rId85"/>
    <p:sldId id="794" r:id="rId86"/>
    <p:sldId id="908" r:id="rId87"/>
    <p:sldId id="921" r:id="rId88"/>
    <p:sldId id="913" r:id="rId89"/>
    <p:sldId id="922" r:id="rId90"/>
    <p:sldId id="916" r:id="rId91"/>
    <p:sldId id="929" r:id="rId92"/>
    <p:sldId id="930" r:id="rId93"/>
    <p:sldId id="887" r:id="rId94"/>
    <p:sldId id="889" r:id="rId95"/>
    <p:sldId id="800" r:id="rId96"/>
    <p:sldId id="801" r:id="rId97"/>
    <p:sldId id="862" r:id="rId98"/>
    <p:sldId id="863" r:id="rId99"/>
    <p:sldId id="865" r:id="rId100"/>
    <p:sldId id="866" r:id="rId101"/>
    <p:sldId id="931" r:id="rId102"/>
    <p:sldId id="932" r:id="rId103"/>
    <p:sldId id="940" r:id="rId104"/>
    <p:sldId id="942" r:id="rId105"/>
    <p:sldId id="943" r:id="rId106"/>
    <p:sldId id="944" r:id="rId107"/>
    <p:sldId id="868" r:id="rId108"/>
    <p:sldId id="945" r:id="rId109"/>
    <p:sldId id="946" r:id="rId110"/>
    <p:sldId id="947" r:id="rId111"/>
    <p:sldId id="950" r:id="rId112"/>
    <p:sldId id="951" r:id="rId113"/>
    <p:sldId id="952" r:id="rId114"/>
    <p:sldId id="953" r:id="rId115"/>
    <p:sldId id="954" r:id="rId116"/>
    <p:sldId id="955" r:id="rId117"/>
    <p:sldId id="956" r:id="rId118"/>
    <p:sldId id="957" r:id="rId119"/>
    <p:sldId id="961" r:id="rId120"/>
    <p:sldId id="989" r:id="rId121"/>
    <p:sldId id="990" r:id="rId122"/>
    <p:sldId id="991" r:id="rId123"/>
    <p:sldId id="992" r:id="rId124"/>
    <p:sldId id="959" r:id="rId125"/>
    <p:sldId id="960" r:id="rId126"/>
    <p:sldId id="963" r:id="rId127"/>
    <p:sldId id="890" r:id="rId128"/>
    <p:sldId id="850" r:id="rId129"/>
    <p:sldId id="852" r:id="rId130"/>
    <p:sldId id="965" r:id="rId131"/>
    <p:sldId id="853" r:id="rId132"/>
    <p:sldId id="1020" r:id="rId133"/>
    <p:sldId id="1021" r:id="rId134"/>
    <p:sldId id="1023" r:id="rId135"/>
    <p:sldId id="1027" r:id="rId136"/>
    <p:sldId id="1022" r:id="rId137"/>
    <p:sldId id="980" r:id="rId138"/>
    <p:sldId id="981" r:id="rId139"/>
    <p:sldId id="982" r:id="rId140"/>
    <p:sldId id="988" r:id="rId141"/>
    <p:sldId id="1034" r:id="rId142"/>
    <p:sldId id="1030" r:id="rId143"/>
    <p:sldId id="1040" r:id="rId144"/>
    <p:sldId id="1035" r:id="rId145"/>
    <p:sldId id="1038" r:id="rId146"/>
    <p:sldId id="1037" r:id="rId147"/>
    <p:sldId id="975" r:id="rId1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792"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7D00"/>
    <a:srgbClr val="990000"/>
    <a:srgbClr val="360D07"/>
    <a:srgbClr val="D37011"/>
    <a:srgbClr val="323232"/>
    <a:srgbClr val="6B300C"/>
    <a:srgbClr val="C0C0C0"/>
    <a:srgbClr val="CCCCCC"/>
    <a:srgbClr val="FFFFFF"/>
    <a:srgbClr val="FF82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78" autoAdjust="0"/>
    <p:restoredTop sz="73339" autoAdjust="0"/>
  </p:normalViewPr>
  <p:slideViewPr>
    <p:cSldViewPr snapToGrid="0">
      <p:cViewPr varScale="1">
        <p:scale>
          <a:sx n="81" d="100"/>
          <a:sy n="81" d="100"/>
        </p:scale>
        <p:origin x="1692" y="108"/>
      </p:cViewPr>
      <p:guideLst>
        <p:guide pos="3792"/>
        <p:guide orient="horz" pos="2160"/>
      </p:guideLst>
    </p:cSldViewPr>
  </p:slideViewPr>
  <p:outlineViewPr>
    <p:cViewPr>
      <p:scale>
        <a:sx n="33" d="100"/>
        <a:sy n="33" d="100"/>
      </p:scale>
      <p:origin x="0" y="-172"/>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notesMaster" Target="notesMasters/notesMaster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2/20/2025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3631047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(pause)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Now, if you're paying really close attention, you may have spotted a problem with that explanation.</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I explained SSO using JSON Web Tokens, both systems that Alice was logging into had access to the same private key, so that they could both write and verify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great, if you control both systems.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if you're trying to integrate with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organization, there might not be a shared secret key that you can use.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77783597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Instead of using a shared private key, SAML uses public key cryptography for signing and validation.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159533468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idea behind public key crypto is that there are </a:t>
            </a:r>
            <a:r>
              <a:rPr lang="en-US" sz="1200" b="1" i="0" kern="1200" dirty="0">
                <a:solidFill>
                  <a:schemeClr val="tx1"/>
                </a:solidFill>
                <a:effectLst/>
                <a:latin typeface="+mn-lt"/>
                <a:ea typeface="+mn-ea"/>
                <a:cs typeface="+mn-cs"/>
              </a:rPr>
              <a:t>key pairs</a:t>
            </a:r>
            <a:r>
              <a:rPr lang="en-US" sz="1200" b="0" i="0" kern="1200" dirty="0">
                <a:solidFill>
                  <a:schemeClr val="tx1"/>
                </a:solidFill>
                <a:effectLst/>
                <a:latin typeface="+mn-lt"/>
                <a:ea typeface="+mn-ea"/>
                <a:cs typeface="+mn-cs"/>
              </a:rPr>
              <a:t> that contain two mathematically linked keys, a public key and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keys are special because there are cryptographic algorithms where a message </a:t>
            </a:r>
            <a:r>
              <a:rPr lang="en-US" sz="1200" b="0" i="1" kern="1200" dirty="0">
                <a:solidFill>
                  <a:schemeClr val="tx1"/>
                </a:solidFill>
                <a:effectLst/>
                <a:latin typeface="+mn-lt"/>
                <a:ea typeface="+mn-ea"/>
                <a:cs typeface="+mn-cs"/>
              </a:rPr>
              <a:t>signed </a:t>
            </a:r>
            <a:r>
              <a:rPr lang="en-US" sz="1200" b="0" i="0" kern="1200" dirty="0">
                <a:solidFill>
                  <a:schemeClr val="tx1"/>
                </a:solidFill>
                <a:effectLst/>
                <a:latin typeface="+mn-lt"/>
                <a:ea typeface="+mn-ea"/>
                <a:cs typeface="+mn-cs"/>
              </a:rPr>
              <a:t>with the private key can be </a:t>
            </a:r>
            <a:r>
              <a:rPr lang="en-US" sz="1200" b="0" i="1" kern="1200" dirty="0">
                <a:solidFill>
                  <a:schemeClr val="tx1"/>
                </a:solidFill>
                <a:effectLst/>
                <a:latin typeface="+mn-lt"/>
                <a:ea typeface="+mn-ea"/>
                <a:cs typeface="+mn-cs"/>
              </a:rPr>
              <a:t>verified </a:t>
            </a:r>
            <a:r>
              <a:rPr lang="en-US" sz="1200" b="0" i="0" kern="1200" dirty="0">
                <a:solidFill>
                  <a:schemeClr val="tx1"/>
                </a:solidFill>
                <a:effectLst/>
                <a:latin typeface="+mn-lt"/>
                <a:ea typeface="+mn-ea"/>
                <a:cs typeface="+mn-cs"/>
              </a:rPr>
              <a:t>with one and only one public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very similar to an HMAC algorithm, except that there are separate keys for the original hashing and the signature verification.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199318948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generates one of those keypairs.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keeps the private key private, but it exposes the public key through a standardized SAML metadata endpoint.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endpoint returns a payload that describes everything a service provider needs to set up the integration.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388719053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when Alice logs into the Identity Provider, it signs a token containing her identity using its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token is then sent back to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265650928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who gets redirected back to the Service Provider.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Service Provider then obtain the public key from that SAML endpoint and uses it to verify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sort of message signing that we talked about earlier, except that instead of sharing a private </a:t>
            </a:r>
            <a:r>
              <a:rPr lang="en-US" sz="1200" b="0" i="1" kern="1200" dirty="0">
                <a:solidFill>
                  <a:schemeClr val="tx1"/>
                </a:solidFill>
                <a:effectLst/>
                <a:latin typeface="+mn-lt"/>
                <a:ea typeface="+mn-ea"/>
                <a:cs typeface="+mn-cs"/>
              </a:rPr>
              <a:t>key</a:t>
            </a:r>
            <a:r>
              <a:rPr lang="en-US" sz="1200" b="0" i="0" kern="1200" dirty="0">
                <a:solidFill>
                  <a:schemeClr val="tx1"/>
                </a:solidFill>
                <a:effectLst/>
                <a:latin typeface="+mn-lt"/>
                <a:ea typeface="+mn-ea"/>
                <a:cs typeface="+mn-cs"/>
              </a:rPr>
              <a:t>, the parties share their </a:t>
            </a:r>
            <a:r>
              <a:rPr lang="en-US" sz="1200" b="0" i="1" kern="1200" dirty="0">
                <a:solidFill>
                  <a:schemeClr val="tx1"/>
                </a:solidFill>
                <a:effectLst/>
                <a:latin typeface="+mn-lt"/>
                <a:ea typeface="+mn-ea"/>
                <a:cs typeface="+mn-cs"/>
              </a:rPr>
              <a:t>metadata endpoints </a:t>
            </a:r>
            <a:r>
              <a:rPr lang="en-US" sz="1200" b="0" i="0" kern="1200" dirty="0">
                <a:solidFill>
                  <a:schemeClr val="tx1"/>
                </a:solidFill>
                <a:effectLst/>
                <a:latin typeface="+mn-lt"/>
                <a:ea typeface="+mn-ea"/>
                <a:cs typeface="+mn-cs"/>
              </a:rPr>
              <a:t>which contain the necessary public keys.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10946656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MFA can be difficult to implement, and I'd rather my team focus on our core competencies.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With SAML we can push the authentication off to a third party that can implement whatever multi-layered security protocols are needed.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rgbClr val="C00000"/>
                </a:solidFill>
                <a:effectLst/>
                <a:latin typeface="+mn-lt"/>
                <a:ea typeface="+mn-ea"/>
                <a:cs typeface="+mn-cs"/>
              </a:rPr>
              <a:t>…</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we still have our user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and Alice wants to create holiday greeting cards using Shutterfly.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of uploading her photos all over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Alice wants to use the photos she's already uploaded to Facebook.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The question is, how do we secure the connection between Shutterfly and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211889784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simple approach would be for Alice to give her Facebook password to Shutterfly, who could then use it to get her photos.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that would mean that Shutterfly is </a:t>
            </a:r>
            <a:r>
              <a:rPr lang="en-US" sz="1200" b="0" i="1" kern="1200" dirty="0">
                <a:solidFill>
                  <a:schemeClr val="tx1"/>
                </a:solidFill>
                <a:effectLst/>
                <a:latin typeface="+mn-lt"/>
                <a:ea typeface="+mn-ea"/>
                <a:cs typeface="+mn-cs"/>
              </a:rPr>
              <a:t>authenticating as Alice </a:t>
            </a:r>
            <a:r>
              <a:rPr lang="en-US" sz="1200" b="0" i="0" kern="1200" dirty="0">
                <a:solidFill>
                  <a:schemeClr val="tx1"/>
                </a:solidFill>
                <a:effectLst/>
                <a:latin typeface="+mn-lt"/>
                <a:ea typeface="+mn-ea"/>
                <a:cs typeface="+mn-cs"/>
              </a:rPr>
              <a:t>to Facebook, which would give Shutterfly access to </a:t>
            </a:r>
            <a:r>
              <a:rPr lang="en-US" sz="1200" b="0" i="1" kern="1200" dirty="0">
                <a:solidFill>
                  <a:schemeClr val="tx1"/>
                </a:solidFill>
                <a:effectLst/>
                <a:latin typeface="+mn-lt"/>
                <a:ea typeface="+mn-ea"/>
                <a:cs typeface="+mn-cs"/>
              </a:rPr>
              <a:t>her entire account</a:t>
            </a:r>
            <a:r>
              <a:rPr lang="en-US" sz="1200" b="0" i="0" kern="1200" dirty="0">
                <a:solidFill>
                  <a:schemeClr val="tx1"/>
                </a:solidFill>
                <a:effectLst/>
                <a:latin typeface="+mn-lt"/>
                <a:ea typeface="+mn-ea"/>
                <a:cs typeface="+mn-cs"/>
              </a:rPr>
              <a:t>, not just her photos. Additionally, Facebook would no way of knowing that it </a:t>
            </a:r>
            <a:r>
              <a:rPr lang="en-US" sz="1200" b="0" i="1" kern="1200" dirty="0">
                <a:solidFill>
                  <a:schemeClr val="tx1"/>
                </a:solidFill>
                <a:effectLst/>
                <a:latin typeface="+mn-lt"/>
                <a:ea typeface="+mn-ea"/>
                <a:cs typeface="+mn-cs"/>
              </a:rPr>
              <a:t>wasn't actually Alice </a:t>
            </a:r>
            <a:r>
              <a:rPr lang="en-US" sz="1200" b="0" i="0" kern="1200" dirty="0">
                <a:solidFill>
                  <a:schemeClr val="tx1"/>
                </a:solidFill>
                <a:effectLst/>
                <a:latin typeface="+mn-lt"/>
                <a:ea typeface="+mn-ea"/>
                <a:cs typeface="+mn-cs"/>
              </a:rPr>
              <a:t>on the other end of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OAuth solves this problem by creating a standard that lets Alice </a:t>
            </a:r>
            <a:r>
              <a:rPr lang="en-US" sz="1200" b="1" i="1" kern="1200" dirty="0">
                <a:solidFill>
                  <a:schemeClr val="tx1"/>
                </a:solidFill>
                <a:effectLst/>
                <a:latin typeface="+mn-lt"/>
                <a:ea typeface="+mn-ea"/>
                <a:cs typeface="+mn-cs"/>
              </a:rPr>
              <a:t>delegate authorization</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to use her Facebook photos to Shutterfly.</a:t>
            </a: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3266762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a:t>
            </a:r>
            <a:r>
              <a:rPr lang="en-US" sz="1200" b="1" i="0" kern="1200" dirty="0">
                <a:solidFill>
                  <a:schemeClr val="tx1"/>
                </a:solidFill>
                <a:effectLst/>
                <a:latin typeface="+mn-lt"/>
                <a:ea typeface="+mn-ea"/>
                <a:cs typeface="+mn-cs"/>
              </a:rPr>
              <a:t>authenticates</a:t>
            </a:r>
            <a:r>
              <a:rPr lang="en-US" sz="1200" b="0" i="0" kern="1200" dirty="0">
                <a:solidFill>
                  <a:schemeClr val="tx1"/>
                </a:solidFill>
                <a:effectLst/>
                <a:latin typeface="+mn-lt"/>
                <a:ea typeface="+mn-ea"/>
                <a:cs typeface="+mn-cs"/>
              </a:rPr>
              <a:t> to Shutterfly using her Shutterfly credentials.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She then </a:t>
            </a:r>
            <a:r>
              <a:rPr lang="en-US" sz="1200" b="1" i="0" kern="1200" dirty="0">
                <a:solidFill>
                  <a:schemeClr val="tx1"/>
                </a:solidFill>
                <a:effectLst/>
                <a:latin typeface="+mn-lt"/>
                <a:ea typeface="+mn-ea"/>
                <a:cs typeface="+mn-cs"/>
              </a:rPr>
              <a:t>authorizes</a:t>
            </a:r>
            <a:r>
              <a:rPr lang="en-US" sz="1200" b="0" i="0" kern="1200" dirty="0">
                <a:solidFill>
                  <a:schemeClr val="tx1"/>
                </a:solidFill>
                <a:effectLst/>
                <a:latin typeface="+mn-lt"/>
                <a:ea typeface="+mn-ea"/>
                <a:cs typeface="+mn-cs"/>
              </a:rPr>
              <a:t> Shutterfly to access certain parts of her Facebook data.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a result, Facebook knows that it's Shutterfly asking for Alice's data. </a:t>
            </a: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342742394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Shutterfly wants to access her photos, they redirect Alice to Facebook.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URL identifies the client, the type of access it's requesting, and where to return to after the access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then authenticates Alice and asks if she wants to allow Shutterfly to access her photos.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grants the access and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28329937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grants the access </a:t>
            </a:r>
            <a:r>
              <a:rPr lang="en-US" sz="1200" b="1" i="0" kern="1200" dirty="0">
                <a:solidFill>
                  <a:schemeClr val="tx1"/>
                </a:solidFill>
                <a:effectLst/>
                <a:latin typeface="+mn-lt"/>
                <a:ea typeface="+mn-ea"/>
                <a:cs typeface="+mn-cs"/>
              </a:rPr>
              <a:t>and Facebook responds with a 302</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redirect</a:t>
            </a:r>
            <a:r>
              <a:rPr lang="en-US" sz="1200" b="0" i="0" kern="1200" dirty="0">
                <a:solidFill>
                  <a:schemeClr val="tx1"/>
                </a:solidFill>
                <a:effectLst/>
                <a:latin typeface="+mn-lt"/>
                <a:ea typeface="+mn-ea"/>
                <a:cs typeface="+mn-cs"/>
              </a:rPr>
              <a:t> back to Shutterfly, plus an access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384392974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and returns to Shutterfly with the access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259053336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Shutterfly then uses the Access Token when it calls Facebook's APIs.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validates the token and then sends back data about Alice's photos that Shutterfly can access.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411217708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does not specify a specific format for Access Tokens, so their contents can vary between implementations.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common approach is to use JSON Web Tokens, but there's no guarantee that any specific server will use any specific format.</a:t>
            </a: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348005904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Therefore, since OAuth does not standardize the format of an access token, </a:t>
            </a:r>
            <a:r>
              <a:rPr lang="en-US" sz="1200" b="0" i="1" kern="1200" dirty="0">
                <a:solidFill>
                  <a:schemeClr val="tx1"/>
                </a:solidFill>
                <a:effectLst/>
                <a:latin typeface="+mn-lt"/>
                <a:ea typeface="+mn-ea"/>
                <a:cs typeface="+mn-cs"/>
              </a:rPr>
              <a:t>clients cannot make assumptions about its format or extract data from it</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itself is a black box as far as Shutterfly is concerned; it can send the token to Facebook to retrieve photos, but it can't get any additional information from the token itself. </a:t>
            </a: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418452609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last point is really important, because it means that </a:t>
            </a:r>
            <a:r>
              <a:rPr lang="en-US" sz="1200" b="1" i="0" kern="1200" dirty="0">
                <a:solidFill>
                  <a:schemeClr val="tx1"/>
                </a:solidFill>
                <a:effectLst/>
                <a:latin typeface="+mn-lt"/>
                <a:ea typeface="+mn-ea"/>
                <a:cs typeface="+mn-cs"/>
              </a:rPr>
              <a:t>OAuth is NOT an authentication protocol</a:t>
            </a:r>
            <a:r>
              <a:rPr lang="en-US" sz="1200" b="0" i="0" kern="1200" dirty="0">
                <a:solidFill>
                  <a:schemeClr val="tx1"/>
                </a:solidFill>
                <a:effectLst/>
                <a:latin typeface="+mn-lt"/>
                <a:ea typeface="+mn-ea"/>
                <a:cs typeface="+mn-cs"/>
              </a:rPr>
              <a:t> and should not be used as one.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80011468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allows Shutterfly to access Alice's data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OAuth does NOT allow Alice to </a:t>
            </a:r>
            <a:r>
              <a:rPr lang="en-US" sz="1200" b="1" i="0" kern="1200" dirty="0">
                <a:solidFill>
                  <a:schemeClr val="tx1"/>
                </a:solidFill>
                <a:effectLst/>
                <a:latin typeface="+mn-lt"/>
                <a:ea typeface="+mn-ea"/>
                <a:cs typeface="+mn-cs"/>
              </a:rPr>
              <a:t>authenticate </a:t>
            </a:r>
            <a:r>
              <a:rPr lang="en-US" sz="1200" b="0" i="0" kern="1200" dirty="0">
                <a:solidFill>
                  <a:schemeClr val="tx1"/>
                </a:solidFill>
                <a:effectLst/>
                <a:latin typeface="+mn-lt"/>
                <a:ea typeface="+mn-ea"/>
                <a:cs typeface="+mn-cs"/>
              </a:rPr>
              <a:t>to Shutterfly using her Facebook account.</a:t>
            </a: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387797748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reason is that authentication is all about the identity that's making a request, but the token doesn't tell Shutterfly </a:t>
            </a:r>
            <a:r>
              <a:rPr lang="en-US" sz="1200" b="0" i="1" kern="1200" dirty="0">
                <a:solidFill>
                  <a:schemeClr val="tx1"/>
                </a:solidFill>
                <a:effectLst/>
                <a:latin typeface="+mn-lt"/>
                <a:ea typeface="+mn-ea"/>
                <a:cs typeface="+mn-cs"/>
              </a:rPr>
              <a:t>anything about identity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Shutterfly doesn't know WHO authorized the token, HOW that authorization was conducted, or even if the token was originally intended for Shutterfly or some other service.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Shutterfly knows is that it has a token that it can use to call an API to get some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without additional information about the identity of the user, Shutterfly cannot use that token to grant the user access to Alice's Shutterfly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3730864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AHA, you say.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What if we can use that access token to </a:t>
            </a:r>
            <a:r>
              <a:rPr lang="en-US" sz="1200" b="0" i="1" kern="1200" dirty="0">
                <a:solidFill>
                  <a:schemeClr val="tx1"/>
                </a:solidFill>
                <a:effectLst/>
                <a:latin typeface="+mn-lt"/>
                <a:ea typeface="+mn-ea"/>
                <a:cs typeface="+mn-cs"/>
              </a:rPr>
              <a:t>get </a:t>
            </a:r>
            <a:r>
              <a:rPr lang="en-US" sz="1200" b="0" i="0" kern="1200" dirty="0">
                <a:solidFill>
                  <a:schemeClr val="tx1"/>
                </a:solidFill>
                <a:effectLst/>
                <a:latin typeface="+mn-lt"/>
                <a:ea typeface="+mn-ea"/>
                <a:cs typeface="+mn-cs"/>
              </a:rPr>
              <a:t>information about identity?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What if there was a Facebook API that we could call, and it would return Alice’s email address. Could Shutterfly use </a:t>
            </a:r>
            <a:r>
              <a:rPr lang="en-US" sz="1200" b="0" i="1" kern="1200" dirty="0">
                <a:solidFill>
                  <a:schemeClr val="tx1"/>
                </a:solidFill>
                <a:effectLst/>
                <a:latin typeface="+mn-lt"/>
                <a:ea typeface="+mn-ea"/>
                <a:cs typeface="+mn-cs"/>
              </a:rPr>
              <a:t>that </a:t>
            </a:r>
            <a:r>
              <a:rPr lang="en-US" sz="1200" b="0" i="0" kern="1200" dirty="0">
                <a:solidFill>
                  <a:schemeClr val="tx1"/>
                </a:solidFill>
                <a:effectLst/>
                <a:latin typeface="+mn-lt"/>
                <a:ea typeface="+mn-ea"/>
                <a:cs typeface="+mn-cs"/>
              </a:rPr>
              <a:t>information to authenticate the user as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238611871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answer is still no, because that still doesn’t answer these questions.</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Shutterfly knows is that </a:t>
            </a:r>
            <a:r>
              <a:rPr lang="en-US" sz="1200" b="0" i="1" kern="1200" dirty="0">
                <a:solidFill>
                  <a:schemeClr val="tx1"/>
                </a:solidFill>
                <a:effectLst/>
                <a:latin typeface="+mn-lt"/>
                <a:ea typeface="+mn-ea"/>
                <a:cs typeface="+mn-cs"/>
              </a:rPr>
              <a:t>someone </a:t>
            </a:r>
            <a:r>
              <a:rPr lang="en-US" sz="1200" b="0" i="0" kern="1200" dirty="0">
                <a:solidFill>
                  <a:schemeClr val="tx1"/>
                </a:solidFill>
                <a:effectLst/>
                <a:latin typeface="+mn-lt"/>
                <a:ea typeface="+mn-ea"/>
                <a:cs typeface="+mn-cs"/>
              </a:rPr>
              <a:t>delegated access to that API, and that the API returns Alice’s email address.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don’t know if that person was Alice, or someone else with authority to that API. They don’t even know if the token they are using was intended for Shutterfly or not.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331144660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err="1">
                <a:solidFill>
                  <a:schemeClr val="tx1"/>
                </a:solidFill>
                <a:effectLst/>
                <a:latin typeface="+mn-lt"/>
                <a:ea typeface="+mn-ea"/>
                <a:cs typeface="+mn-cs"/>
              </a:rPr>
              <a:t>Oauth</a:t>
            </a:r>
            <a:r>
              <a:rPr lang="en-US" sz="1200" b="1" i="0" kern="1200" dirty="0">
                <a:solidFill>
                  <a:schemeClr val="tx1"/>
                </a:solidFill>
                <a:effectLst/>
                <a:latin typeface="+mn-lt"/>
                <a:ea typeface="+mn-ea"/>
                <a:cs typeface="+mn-cs"/>
              </a:rPr>
              <a:t> access tokens do not have audience restriction. </a:t>
            </a:r>
            <a:r>
              <a:rPr lang="en-US" sz="1200" b="0" i="0" kern="1200" dirty="0">
                <a:solidFill>
                  <a:schemeClr val="tx1"/>
                </a:solidFill>
                <a:effectLst/>
                <a:latin typeface="+mn-lt"/>
                <a:ea typeface="+mn-ea"/>
                <a:cs typeface="+mn-cs"/>
              </a:rPr>
              <a:t>If a malicious system could trick Alice into giving THEM access to her email address, nothing stops that system from using the access key they got from Alice to access Shutterfly themselves.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As long as Shutterfly only uses the token to get data from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they are safe.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115452858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They just can’t use that information to </a:t>
            </a:r>
            <a:r>
              <a:rPr lang="en-US" sz="1200" b="0" i="0" u="sng" kern="1200" dirty="0">
                <a:solidFill>
                  <a:schemeClr val="tx1"/>
                </a:solidFill>
                <a:effectLst/>
                <a:latin typeface="+mn-lt"/>
                <a:ea typeface="+mn-ea"/>
                <a:cs typeface="+mn-cs"/>
              </a:rPr>
              <a:t>authenticate</a:t>
            </a:r>
            <a:r>
              <a:rPr lang="en-US" sz="1200" b="0" i="0" u="none" kern="1200" dirty="0">
                <a:solidFill>
                  <a:schemeClr val="tx1"/>
                </a:solidFill>
                <a:effectLst/>
                <a:latin typeface="+mn-lt"/>
                <a:ea typeface="+mn-ea"/>
                <a:cs typeface="+mn-cs"/>
              </a:rPr>
              <a:t> a user as Alice and give them access to Alice’s Shutterfly account.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51181957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brings us to OpenID Connect, which addresses that limitation.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OIDC </a:t>
            </a:r>
            <a:r>
              <a:rPr lang="en-US" sz="1200" b="0" i="1" kern="1200" dirty="0">
                <a:solidFill>
                  <a:schemeClr val="tx1"/>
                </a:solidFill>
                <a:effectLst/>
                <a:latin typeface="+mn-lt"/>
                <a:ea typeface="+mn-ea"/>
                <a:cs typeface="+mn-cs"/>
              </a:rPr>
              <a:t>is </a:t>
            </a:r>
            <a:r>
              <a:rPr lang="en-US" sz="1200" b="0" i="0" kern="1200" dirty="0">
                <a:solidFill>
                  <a:schemeClr val="tx1"/>
                </a:solidFill>
                <a:effectLst/>
                <a:latin typeface="+mn-lt"/>
                <a:ea typeface="+mn-ea"/>
                <a:cs typeface="+mn-cs"/>
              </a:rPr>
              <a:t>an authentication protocol, and it is built </a:t>
            </a:r>
            <a:r>
              <a:rPr lang="en-US" sz="1200" b="0" i="1" kern="1200" dirty="0">
                <a:solidFill>
                  <a:schemeClr val="tx1"/>
                </a:solidFill>
                <a:effectLst/>
                <a:latin typeface="+mn-lt"/>
                <a:ea typeface="+mn-ea"/>
                <a:cs typeface="+mn-cs"/>
              </a:rPr>
              <a:t>on top of </a:t>
            </a:r>
            <a:r>
              <a:rPr lang="en-US" sz="1200" b="0" i="0" kern="1200" dirty="0">
                <a:solidFill>
                  <a:schemeClr val="tx1"/>
                </a:solidFill>
                <a:effectLst/>
                <a:latin typeface="+mn-lt"/>
                <a:ea typeface="+mn-ea"/>
                <a:cs typeface="+mn-cs"/>
              </a:rPr>
              <a:t>OAuth 2.0. It adds </a:t>
            </a:r>
            <a:r>
              <a:rPr lang="en-US" sz="1200" b="0" i="1" kern="1200" dirty="0">
                <a:solidFill>
                  <a:schemeClr val="tx1"/>
                </a:solidFill>
                <a:effectLst/>
                <a:latin typeface="+mn-lt"/>
                <a:ea typeface="+mn-ea"/>
                <a:cs typeface="+mn-cs"/>
              </a:rPr>
              <a:t>additional tokens</a:t>
            </a:r>
            <a:r>
              <a:rPr lang="en-US" sz="1200" b="0" i="0" kern="1200" dirty="0">
                <a:solidFill>
                  <a:schemeClr val="tx1"/>
                </a:solidFill>
                <a:effectLst/>
                <a:latin typeface="+mn-lt"/>
                <a:ea typeface="+mn-ea"/>
                <a:cs typeface="+mn-cs"/>
              </a:rPr>
              <a:t> using standardized formats that the client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extract data from.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Those tokens provide additional claims that identify the user that authorized the token, how the authorization occurred, and which client or service the token was originally given to. </a:t>
            </a:r>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85605610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With that additional information, Shutterfly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securely link the request to Alice's account and authenticate the user as Alice. </a:t>
            </a: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79036696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recap for a minute.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JSON Web Tokens</a:t>
            </a:r>
            <a:r>
              <a:rPr lang="en-US" sz="1200" b="0" i="0" kern="1200" dirty="0">
                <a:solidFill>
                  <a:schemeClr val="tx1"/>
                </a:solidFill>
                <a:effectLst/>
                <a:latin typeface="+mn-lt"/>
                <a:ea typeface="+mn-ea"/>
                <a:cs typeface="+mn-cs"/>
              </a:rPr>
              <a:t> are a format for securely transmitting verifiable claims between two parties.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a:t>
            </a:r>
          </a:p>
          <a:p>
            <a:pPr marL="0" indent="0">
              <a:buFont typeface="Arial" panose="020B0604020202020204" pitchFamily="34" charset="0"/>
              <a:buNone/>
            </a:pPr>
            <a:r>
              <a:rPr lang="en-US" sz="1200" b="1" i="0" kern="1200" dirty="0">
                <a:solidFill>
                  <a:schemeClr val="tx1"/>
                </a:solidFill>
                <a:effectLst/>
                <a:latin typeface="+mn-lt"/>
                <a:ea typeface="+mn-ea"/>
                <a:cs typeface="+mn-cs"/>
              </a:rPr>
              <a:t>OAuth </a:t>
            </a:r>
            <a:r>
              <a:rPr lang="en-US" sz="1200" b="0" i="0" kern="1200" dirty="0">
                <a:solidFill>
                  <a:schemeClr val="tx1"/>
                </a:solidFill>
                <a:effectLst/>
                <a:latin typeface="+mn-lt"/>
                <a:ea typeface="+mn-ea"/>
                <a:cs typeface="+mn-cs"/>
              </a:rPr>
              <a:t>is an authorization protocol. It allows Alice to give Shutterfly access to her Facebook photos without sharing her actual credentials. OAuth is NOT an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protocol.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OpenID Connect</a:t>
            </a:r>
            <a:r>
              <a:rPr lang="en-US" sz="1200" b="0" i="0" kern="1200" dirty="0">
                <a:solidFill>
                  <a:schemeClr val="tx1"/>
                </a:solidFill>
                <a:effectLst/>
                <a:latin typeface="+mn-lt"/>
                <a:ea typeface="+mn-ea"/>
                <a:cs typeface="+mn-cs"/>
              </a:rPr>
              <a:t> extends OAuth and adds an identity layer, so that it can be used for authentication. If you want people to log into your site using their Facebook credentials, this is what you want to use.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1" i="0" kern="1200" dirty="0">
                <a:solidFill>
                  <a:schemeClr val="tx1"/>
                </a:solidFill>
                <a:effectLst/>
                <a:latin typeface="+mn-lt"/>
                <a:ea typeface="+mn-ea"/>
                <a:cs typeface="+mn-cs"/>
              </a:rPr>
              <a:t>SAML</a:t>
            </a:r>
            <a:r>
              <a:rPr lang="en-US" sz="1200" b="0" i="0" kern="1200" dirty="0">
                <a:solidFill>
                  <a:schemeClr val="tx1"/>
                </a:solidFill>
                <a:effectLst/>
                <a:latin typeface="+mn-lt"/>
                <a:ea typeface="+mn-ea"/>
                <a:cs typeface="+mn-cs"/>
              </a:rPr>
              <a:t> is conceptually similar to OpenID Connect, except that it uses XML and SOAP instead of JSON and HTTP. SAML is often used for SSO in the enterprise, while OIDC is often used for SSO in consumer-facing systems.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394494661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here's our progress so far.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how to authenticate using credentials, how to use signed claims to represent identity between different systems, and how to use OAuth for authorization across system boundaries.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Everything we've talked about so far has relied on a knowledge factor as the basis for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last two things we're going to talk about rely on something you </a:t>
            </a:r>
            <a:r>
              <a:rPr lang="en-US" sz="1200" b="0" i="1" kern="1200" dirty="0">
                <a:solidFill>
                  <a:schemeClr val="tx1"/>
                </a:solidFill>
                <a:effectLst/>
                <a:latin typeface="+mn-lt"/>
                <a:ea typeface="+mn-ea"/>
                <a:cs typeface="+mn-cs"/>
              </a:rPr>
              <a:t>have</a:t>
            </a:r>
            <a:r>
              <a:rPr lang="en-US" sz="1200" b="0" i="0" kern="1200" dirty="0">
                <a:solidFill>
                  <a:schemeClr val="tx1"/>
                </a:solidFill>
                <a:effectLst/>
                <a:latin typeface="+mn-lt"/>
                <a:ea typeface="+mn-ea"/>
                <a:cs typeface="+mn-cs"/>
              </a:rPr>
              <a:t> instead of something you </a:t>
            </a:r>
            <a:r>
              <a:rPr lang="en-US" sz="1200" b="0" i="1" kern="1200" dirty="0">
                <a:solidFill>
                  <a:schemeClr val="tx1"/>
                </a:solidFill>
                <a:effectLst/>
                <a:latin typeface="+mn-lt"/>
                <a:ea typeface="+mn-ea"/>
                <a:cs typeface="+mn-cs"/>
              </a:rPr>
              <a:t>know</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414671898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start with authenticator apps, which are easier to implement than you might think.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I'm sure you've seen this before where you log into some system using your password and then you have to open this app, retrieve some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standards-based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secret key and stores it on her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then shares the key with Alice, typically using …</a:t>
            </a: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when they tell you who they are.</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claims.</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 QR code to simplify setup.</a:t>
            </a: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242550169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scans that QR code with her authenticator app, which uses the data from that URI…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to create a new account in the app, linked to her secret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To authenticate a code…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both the client and server use an algorithm to convert the current time into a counter. This counter will change every 30 seconds or so, and as long as both system clocks are roughly accurate, the client and server will calculate the same counter within that 30 second window.</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Both systems then use their copy of Alice's key to sign that counter. Same approach as signing a request, but we're signing that time-based counter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190013497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the client and server use another algorithm to convert the signature into a 4 to 6 digit code.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they both generate the same value, then they know they both started with the same private key, which is used as proof </a:t>
            </a:r>
            <a:r>
              <a:rPr lang="en-US" sz="1200" b="0" i="0" kern="1200">
                <a:solidFill>
                  <a:schemeClr val="tx1"/>
                </a:solidFill>
                <a:effectLst/>
                <a:latin typeface="+mn-lt"/>
                <a:ea typeface="+mn-ea"/>
                <a:cs typeface="+mn-cs"/>
              </a:rPr>
              <a:t>of authentication.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415260551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let’s talk about this new idea of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security using </a:t>
            </a:r>
            <a:r>
              <a:rPr lang="en-US" sz="1200" b="1" i="0" kern="1200" dirty="0">
                <a:solidFill>
                  <a:schemeClr val="tx1"/>
                </a:solidFill>
                <a:effectLst/>
                <a:latin typeface="+mn-lt"/>
                <a:ea typeface="+mn-ea"/>
                <a:cs typeface="+mn-cs"/>
              </a:rPr>
              <a:t>passkeys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Passkeys were developed as a way of </a:t>
            </a:r>
            <a:r>
              <a:rPr lang="en-US" sz="1200" b="1" i="0" kern="1200" dirty="0">
                <a:solidFill>
                  <a:schemeClr val="tx1"/>
                </a:solidFill>
                <a:effectLst/>
                <a:latin typeface="+mn-lt"/>
                <a:ea typeface="+mn-ea"/>
                <a:cs typeface="+mn-cs"/>
              </a:rPr>
              <a:t>improving security</a:t>
            </a:r>
            <a:r>
              <a:rPr lang="en-US" sz="1200" b="0" i="0" kern="1200" dirty="0">
                <a:solidFill>
                  <a:schemeClr val="tx1"/>
                </a:solidFill>
                <a:effectLst/>
                <a:latin typeface="+mn-lt"/>
                <a:ea typeface="+mn-ea"/>
                <a:cs typeface="+mn-cs"/>
              </a:rPr>
              <a:t> when compared to other authentication techniques.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Everything we've talked about so far has some sort of vulnerability or weakness.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Passwords can be captured in transit, or by stealing the </a:t>
            </a:r>
            <a:r>
              <a:rPr lang="en-US" sz="1200" b="0" i="0" kern="1200" dirty="0" err="1">
                <a:solidFill>
                  <a:schemeClr val="tx1"/>
                </a:solidFill>
                <a:effectLst/>
                <a:latin typeface="+mn-lt"/>
                <a:ea typeface="+mn-ea"/>
                <a:cs typeface="+mn-cs"/>
              </a:rPr>
              <a:t>post-it</a:t>
            </a:r>
            <a:r>
              <a:rPr lang="en-US" sz="1200" b="0" i="0" kern="1200" dirty="0">
                <a:solidFill>
                  <a:schemeClr val="tx1"/>
                </a:solidFill>
                <a:effectLst/>
                <a:latin typeface="+mn-lt"/>
                <a:ea typeface="+mn-ea"/>
                <a:cs typeface="+mn-cs"/>
              </a:rPr>
              <a:t> notes that people write them on. And since passwords are often reused, a compromise can have a big impact.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API Keys and Web Tokens rely on a shared secret key that is stored by both parties. If that key gets compromised, then it can be used to impersonate one party to the other.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SAML and Open ID Connect are vulnerable to man-in-the-middle attacks and become a single point of failure; if your users rely on Google to log into your site, and Google is down, then you might as well be down too.</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105015409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09F37-E958-2D8D-9938-3262450444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A848C8-208D-08A6-0012-12FC1DB0E0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5454F4-7420-4522-0D78-C05543B19B5F}"/>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Passkeys avoid those vulnerabilities by storing the authentication keys </a:t>
            </a:r>
            <a:r>
              <a:rPr lang="en-US" sz="1200" b="0" i="1" kern="1200" dirty="0">
                <a:solidFill>
                  <a:schemeClr val="tx1"/>
                </a:solidFill>
                <a:effectLst/>
                <a:latin typeface="+mn-lt"/>
                <a:ea typeface="+mn-ea"/>
                <a:cs typeface="+mn-cs"/>
              </a:rPr>
              <a:t>on the user's device</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keys are stored in the authenticator's database, then a single database breach can expose them all. Storing the keys on the user's device means that a database breach can't expose anything that can be used to impersonate you to that system.</a:t>
            </a:r>
          </a:p>
        </p:txBody>
      </p:sp>
      <p:sp>
        <p:nvSpPr>
          <p:cNvPr id="4" name="Slide Number Placeholder 3">
            <a:extLst>
              <a:ext uri="{FF2B5EF4-FFF2-40B4-BE49-F238E27FC236}">
                <a16:creationId xmlns:a16="http://schemas.microsoft.com/office/drawing/2014/main" id="{360033CE-FB4A-B83C-6D91-4FC9FA484AC4}"/>
              </a:ext>
            </a:extLst>
          </p:cNvPr>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210026742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passkey is basically a public/private key pair like we saw earlier. These are pairs of cryptographically generated numbers such that a message signed with the private key can be verified with the public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253779536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Alice sets up a passkey with a website, </a:t>
            </a:r>
            <a:r>
              <a:rPr lang="en-US" sz="1200" b="1" i="0" kern="1200" dirty="0">
                <a:solidFill>
                  <a:schemeClr val="tx1"/>
                </a:solidFill>
                <a:effectLst/>
                <a:latin typeface="+mn-lt"/>
                <a:ea typeface="+mn-ea"/>
                <a:cs typeface="+mn-cs"/>
              </a:rPr>
              <a:t>her device</a:t>
            </a:r>
            <a:r>
              <a:rPr lang="en-US" sz="1200" b="0" i="0" kern="1200" dirty="0">
                <a:solidFill>
                  <a:schemeClr val="tx1"/>
                </a:solidFill>
                <a:effectLst/>
                <a:latin typeface="+mn-lt"/>
                <a:ea typeface="+mn-ea"/>
                <a:cs typeface="+mn-cs"/>
              </a:rPr>
              <a:t> generates the key pair and securely stores the private key on that device.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given to the website or app that Alice wants to authenticate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she logs in, the server responds with a "challenge" containing something called a "nonce". This is just a unique, one-time-use random string generated by the server.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137</a:t>
            </a:fld>
            <a:endParaRPr lang="en-US"/>
          </a:p>
        </p:txBody>
      </p:sp>
    </p:spTree>
    <p:extLst>
      <p:ext uri="{BB962C8B-B14F-4D97-AF65-F5344CB8AC3E}">
        <p14:creationId xmlns:p14="http://schemas.microsoft.com/office/powerpoint/2010/main" val="96482803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device signs that challenge with her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and then sends the signed value back to the server.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138</a:t>
            </a:fld>
            <a:endParaRPr lang="en-US"/>
          </a:p>
        </p:txBody>
      </p:sp>
    </p:spTree>
    <p:extLst>
      <p:ext uri="{BB962C8B-B14F-4D97-AF65-F5344CB8AC3E}">
        <p14:creationId xmlns:p14="http://schemas.microsoft.com/office/powerpoint/2010/main" val="155336369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can then use its copy of her public key to verify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it verifies, then the server knows that the client has access to Alice's private key and authenticates her.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in some ways the opposite of how SAML works. In SAML, the identity provider uses its private key to sign assertions that can be trusted by a client.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passkeys, the client signs a challenge to prove they have access to a secret key used for authentication. </a:t>
            </a:r>
          </a:p>
        </p:txBody>
      </p:sp>
      <p:sp>
        <p:nvSpPr>
          <p:cNvPr id="4" name="Slide Number Placeholder 3"/>
          <p:cNvSpPr>
            <a:spLocks noGrp="1"/>
          </p:cNvSpPr>
          <p:nvPr>
            <p:ph type="sldNum" sz="quarter" idx="10"/>
          </p:nvPr>
        </p:nvSpPr>
        <p:spPr/>
        <p:txBody>
          <a:bodyPr/>
          <a:lstStyle/>
          <a:p>
            <a:fld id="{89029652-62E7-43D6-83B5-097D7B7AA5D8}" type="slidenum">
              <a:rPr lang="en-US" smtClean="0"/>
              <a:t>139</a:t>
            </a:fld>
            <a:endParaRPr lang="en-US"/>
          </a:p>
        </p:txBody>
      </p:sp>
    </p:spTree>
    <p:extLst>
      <p:ext uri="{BB962C8B-B14F-4D97-AF65-F5344CB8AC3E}">
        <p14:creationId xmlns:p14="http://schemas.microsoft.com/office/powerpoint/2010/main" val="29698375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know</a:t>
            </a:r>
            <a:r>
              <a:rPr lang="en-US" sz="1200" b="0" kern="1200" baseline="0" dirty="0">
                <a:solidFill>
                  <a:schemeClr val="tx1"/>
                </a:solidFill>
                <a:effectLst/>
                <a:latin typeface="+mn-lt"/>
                <a:ea typeface="+mn-ea"/>
                <a:cs typeface="+mn-cs"/>
              </a:rPr>
              <a:t>, like a password </a:t>
            </a: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have, </a:t>
            </a:r>
            <a:r>
              <a:rPr lang="en-US" sz="1200" b="0" kern="1200" baseline="0" dirty="0">
                <a:solidFill>
                  <a:schemeClr val="tx1"/>
                </a:solidFill>
                <a:effectLst/>
                <a:latin typeface="+mn-lt"/>
                <a:ea typeface="+mn-ea"/>
                <a:cs typeface="+mn-cs"/>
              </a:rPr>
              <a:t>such as a passkey or authenticator app, and</a:t>
            </a: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are</a:t>
            </a:r>
            <a:r>
              <a:rPr lang="en-US" sz="1200" b="0" kern="1200" baseline="0" dirty="0">
                <a:solidFill>
                  <a:schemeClr val="tx1"/>
                </a:solidFill>
                <a:effectLst/>
                <a:latin typeface="+mn-lt"/>
                <a:ea typeface="+mn-ea"/>
                <a:cs typeface="+mn-cs"/>
              </a:rPr>
              <a:t>, such as your biometrics</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baseline="0" dirty="0">
                <a:solidFill>
                  <a:schemeClr val="tx1"/>
                </a:solidFill>
                <a:effectLst/>
                <a:latin typeface="+mn-lt"/>
                <a:ea typeface="+mn-ea"/>
                <a:cs typeface="+mn-cs"/>
              </a:rPr>
              <a:t>This talk focuses on things you know and things you have, but once you understand how those work you should be able to understand biometrics as well.</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improves security in a few ways.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First, passkeys are inherently phishing-resistant because each key is bound to the specific website where it was registered. Even if a user is tricked into interacting with a fake site, the private key won't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Second, the use of a unique challenge for each authentication attempt makes passkeys resistant to replay attacks because the signed response will be different each time.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lastly, if an attacker does manage to steal Alice's public key from the website, they can't use that key to impersonate her. </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140</a:t>
            </a:fld>
            <a:endParaRPr lang="en-US"/>
          </a:p>
        </p:txBody>
      </p:sp>
    </p:spTree>
    <p:extLst>
      <p:ext uri="{BB962C8B-B14F-4D97-AF65-F5344CB8AC3E}">
        <p14:creationId xmlns:p14="http://schemas.microsoft.com/office/powerpoint/2010/main" val="422952935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AC622-4E10-F332-5B51-A7AC400FAD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244960-9326-D8D7-A34F-57E3A33850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3D944F-4BC2-F77D-ACC5-8EDB685BE4D5}"/>
              </a:ext>
            </a:extLst>
          </p:cNvPr>
          <p:cNvSpPr>
            <a:spLocks noGrp="1"/>
          </p:cNvSpPr>
          <p:nvPr>
            <p:ph type="body" idx="1"/>
          </p:nvPr>
        </p:nvSpPr>
        <p:spPr/>
        <p:txBody>
          <a:bodyPr/>
          <a:lstStyle/>
          <a:p>
            <a:pPr marL="0" indent="0">
              <a:buFont typeface="Arial" panose="020B0604020202020204" pitchFamily="34" charset="0"/>
              <a:buNone/>
            </a:pPr>
            <a:r>
              <a:rPr lang="en-US" sz="1200" b="0" i="0" u="none" kern="1200" dirty="0">
                <a:solidFill>
                  <a:schemeClr val="tx1"/>
                </a:solidFill>
                <a:effectLst/>
                <a:latin typeface="+mn-lt"/>
                <a:ea typeface="+mn-ea"/>
                <a:cs typeface="+mn-cs"/>
              </a:rPr>
              <a:t>Of course, if an attacker managed to steal Alice's phone, they could try to get the stored private keys that are stored there.</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To reduce this risk, </a:t>
            </a:r>
            <a:r>
              <a:rPr lang="en-US" sz="1200" b="0" i="0" kern="1200" dirty="0">
                <a:solidFill>
                  <a:schemeClr val="tx1"/>
                </a:solidFill>
                <a:effectLst/>
                <a:latin typeface="+mn-lt"/>
                <a:ea typeface="+mn-ea"/>
                <a:cs typeface="+mn-cs"/>
              </a:rPr>
              <a:t>modern devices store the cryptographic keys in dedicated hardware that protects them with a PIN or biometric identifier. Simply having access to the device isn't enough, there is typically some other authentication factor that is used to protect access to the stored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your desktop computer, that dedicated hardware is called a Trusted Platform Module, or TPM.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TPM is a dedicated chip that is physically separate from the primary CPU and memory. This separation helps keep those keys protected against malicious software running on the computer.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actually one of the reasons that Windows 11 won't run on older PCs; it uses a TPM for passkey storage, so older devices without one of those chips are unable to use it.</a:t>
            </a:r>
          </a:p>
        </p:txBody>
      </p:sp>
      <p:sp>
        <p:nvSpPr>
          <p:cNvPr id="4" name="Slide Number Placeholder 3">
            <a:extLst>
              <a:ext uri="{FF2B5EF4-FFF2-40B4-BE49-F238E27FC236}">
                <a16:creationId xmlns:a16="http://schemas.microsoft.com/office/drawing/2014/main" id="{5A19F278-56BE-8CCE-8A04-71410C5B7FED}"/>
              </a:ext>
            </a:extLst>
          </p:cNvPr>
          <p:cNvSpPr>
            <a:spLocks noGrp="1"/>
          </p:cNvSpPr>
          <p:nvPr>
            <p:ph type="sldNum" sz="quarter" idx="10"/>
          </p:nvPr>
        </p:nvSpPr>
        <p:spPr/>
        <p:txBody>
          <a:bodyPr/>
          <a:lstStyle/>
          <a:p>
            <a:fld id="{89029652-62E7-43D6-83B5-097D7B7AA5D8}" type="slidenum">
              <a:rPr lang="en-US" smtClean="0"/>
              <a:t>141</a:t>
            </a:fld>
            <a:endParaRPr lang="en-US"/>
          </a:p>
        </p:txBody>
      </p:sp>
    </p:spTree>
    <p:extLst>
      <p:ext uri="{BB962C8B-B14F-4D97-AF65-F5344CB8AC3E}">
        <p14:creationId xmlns:p14="http://schemas.microsoft.com/office/powerpoint/2010/main" val="91360867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D0D87-C15A-C5C4-3886-49E04EB1C2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C26896-92A1-FE5B-4E8C-CE7E1AFFED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20348D-288F-65D0-C52B-EBC3C3E7239E}"/>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Modern phones have similar hardware, although they aren't exactly the same as TPM's.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Android this is called the Trusted Execution Environment and on Apple this is called the "Secure Enclave".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while the implementation details are different, these technologies all serve the same purpose of securely storing credentials to protect them against theft.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3CDCD51E-D5B1-D909-F821-0C64C26A24A0}"/>
              </a:ext>
            </a:extLst>
          </p:cNvPr>
          <p:cNvSpPr>
            <a:spLocks noGrp="1"/>
          </p:cNvSpPr>
          <p:nvPr>
            <p:ph type="sldNum" sz="quarter" idx="10"/>
          </p:nvPr>
        </p:nvSpPr>
        <p:spPr/>
        <p:txBody>
          <a:bodyPr/>
          <a:lstStyle/>
          <a:p>
            <a:fld id="{89029652-62E7-43D6-83B5-097D7B7AA5D8}" type="slidenum">
              <a:rPr lang="en-US" smtClean="0"/>
              <a:t>142</a:t>
            </a:fld>
            <a:endParaRPr lang="en-US"/>
          </a:p>
        </p:txBody>
      </p:sp>
    </p:spTree>
    <p:extLst>
      <p:ext uri="{BB962C8B-B14F-4D97-AF65-F5344CB8AC3E}">
        <p14:creationId xmlns:p14="http://schemas.microsoft.com/office/powerpoint/2010/main" val="305893363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AD4A1-84AC-3D99-83AA-7CB1FA5641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CCA9E5-5363-806C-FDE9-01F630BB48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783A02-00BF-6F6B-73A8-59BB171A33EB}"/>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Passkeys can be stored on physical hardware as well, such as USB security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Just like your computer and your phone, these devices have their own hardware dedicated to securely storing and generating cryptographic keys.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D32678D2-1469-FAEE-CA68-E9C8418F952E}"/>
              </a:ext>
            </a:extLst>
          </p:cNvPr>
          <p:cNvSpPr>
            <a:spLocks noGrp="1"/>
          </p:cNvSpPr>
          <p:nvPr>
            <p:ph type="sldNum" sz="quarter" idx="10"/>
          </p:nvPr>
        </p:nvSpPr>
        <p:spPr/>
        <p:txBody>
          <a:bodyPr/>
          <a:lstStyle/>
          <a:p>
            <a:fld id="{89029652-62E7-43D6-83B5-097D7B7AA5D8}" type="slidenum">
              <a:rPr lang="en-US" smtClean="0"/>
              <a:t>143</a:t>
            </a:fld>
            <a:endParaRPr lang="en-US"/>
          </a:p>
        </p:txBody>
      </p:sp>
    </p:spTree>
    <p:extLst>
      <p:ext uri="{BB962C8B-B14F-4D97-AF65-F5344CB8AC3E}">
        <p14:creationId xmlns:p14="http://schemas.microsoft.com/office/powerpoint/2010/main" val="219908865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8E9CD-A0E8-9349-4690-E38A840B73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027EC1-F4FB-A230-F2F3-2BBBBD682E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B8FC52-1FE2-8316-B2D8-368285CD37F1}"/>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make it easier for developers to deal with all of those different hardware implementations, the industry has developed a standard API called Client to Authenticator Protocol, or CTAP.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Browsers can use this API to obtain cryptographic keys from any device that implements the standard.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B8A908D4-08F4-FCC3-E831-E533B407D478}"/>
              </a:ext>
            </a:extLst>
          </p:cNvPr>
          <p:cNvSpPr>
            <a:spLocks noGrp="1"/>
          </p:cNvSpPr>
          <p:nvPr>
            <p:ph type="sldNum" sz="quarter" idx="10"/>
          </p:nvPr>
        </p:nvSpPr>
        <p:spPr/>
        <p:txBody>
          <a:bodyPr/>
          <a:lstStyle/>
          <a:p>
            <a:fld id="{89029652-62E7-43D6-83B5-097D7B7AA5D8}" type="slidenum">
              <a:rPr lang="en-US" smtClean="0"/>
              <a:t>144</a:t>
            </a:fld>
            <a:endParaRPr lang="en-US"/>
          </a:p>
        </p:txBody>
      </p:sp>
    </p:spTree>
    <p:extLst>
      <p:ext uri="{BB962C8B-B14F-4D97-AF65-F5344CB8AC3E}">
        <p14:creationId xmlns:p14="http://schemas.microsoft.com/office/powerpoint/2010/main" val="80005917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DF109-8E88-3E5D-0962-B41C602E14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6866A4-289F-BADF-A0C5-9205A53786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2CB055-883D-3722-B5FA-C1A8EA294CAD}"/>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Once the browser has obtained the key using CTAP, it can use another standard API called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to use that key to authenticate to a website.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While related, these two standards are completely separate from each other. CTAP abstracts interaction with secure hardware, and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abstracts the usage of cryptographic keys for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order to simplify and promote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authentication, there is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standard called FIDO2…..</a:t>
            </a:r>
          </a:p>
        </p:txBody>
      </p:sp>
      <p:sp>
        <p:nvSpPr>
          <p:cNvPr id="4" name="Slide Number Placeholder 3">
            <a:extLst>
              <a:ext uri="{FF2B5EF4-FFF2-40B4-BE49-F238E27FC236}">
                <a16:creationId xmlns:a16="http://schemas.microsoft.com/office/drawing/2014/main" id="{3B96836C-90CF-CA32-5057-1CF2F5F2C529}"/>
              </a:ext>
            </a:extLst>
          </p:cNvPr>
          <p:cNvSpPr>
            <a:spLocks noGrp="1"/>
          </p:cNvSpPr>
          <p:nvPr>
            <p:ph type="sldNum" sz="quarter" idx="10"/>
          </p:nvPr>
        </p:nvSpPr>
        <p:spPr/>
        <p:txBody>
          <a:bodyPr/>
          <a:lstStyle/>
          <a:p>
            <a:fld id="{89029652-62E7-43D6-83B5-097D7B7AA5D8}" type="slidenum">
              <a:rPr lang="en-US" smtClean="0"/>
              <a:t>145</a:t>
            </a:fld>
            <a:endParaRPr lang="en-US"/>
          </a:p>
        </p:txBody>
      </p:sp>
    </p:spTree>
    <p:extLst>
      <p:ext uri="{BB962C8B-B14F-4D97-AF65-F5344CB8AC3E}">
        <p14:creationId xmlns:p14="http://schemas.microsoft.com/office/powerpoint/2010/main" val="396985545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44446-8089-6C55-186E-7CEC6C8DF7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C9529E-97B0-1568-110E-E4E0069BDB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C723DB-B64B-7711-7278-2FDE03D6495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that combines them together and covers the entire flow.</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Whereas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and CTAP are focused on separate parts of the equation, FIDO2 pulls everything together to ensure a seamless interaction between the web, the browser, and the secure hardware.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When people say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they are generally talking about the complete experience that is provided by FIDO2. If you want to learn more about this, search for the protocol names themselves instead of just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You'll get better results that way.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quick word of warning:</a:t>
            </a:r>
            <a:r>
              <a:rPr lang="en-US" sz="1200" b="1" i="0" kern="1200" dirty="0">
                <a:solidFill>
                  <a:schemeClr val="tx1"/>
                </a:solidFill>
                <a:effectLst/>
                <a:latin typeface="+mn-lt"/>
                <a:ea typeface="+mn-ea"/>
                <a:cs typeface="+mn-cs"/>
              </a:rPr>
              <a:t> passkeys aren't a silver bullet. </a:t>
            </a:r>
            <a:r>
              <a:rPr lang="en-US" sz="1200" b="0" i="0" kern="1200" dirty="0">
                <a:solidFill>
                  <a:schemeClr val="tx1"/>
                </a:solidFill>
                <a:effectLst/>
                <a:latin typeface="+mn-lt"/>
                <a:ea typeface="+mn-ea"/>
                <a:cs typeface="+mn-cs"/>
              </a:rPr>
              <a:t>They have a lot of benefits, but if you support fallback mechanisms like recovery codes or SMS or standard passwords, then you're really only as secure as your weakest authentication option.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Definitely consider using passkeys, just don't get lulled into a false sense of security.</a:t>
            </a:r>
            <a:endParaRPr lang="en-US" sz="1200" b="1"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BF331CD4-E903-207D-60F8-0B48F99AD4C5}"/>
              </a:ext>
            </a:extLst>
          </p:cNvPr>
          <p:cNvSpPr>
            <a:spLocks noGrp="1"/>
          </p:cNvSpPr>
          <p:nvPr>
            <p:ph type="sldNum" sz="quarter" idx="10"/>
          </p:nvPr>
        </p:nvSpPr>
        <p:spPr/>
        <p:txBody>
          <a:bodyPr/>
          <a:lstStyle/>
          <a:p>
            <a:fld id="{89029652-62E7-43D6-83B5-097D7B7AA5D8}" type="slidenum">
              <a:rPr lang="en-US" smtClean="0"/>
              <a:t>146</a:t>
            </a:fld>
            <a:endParaRPr lang="en-US"/>
          </a:p>
        </p:txBody>
      </p:sp>
    </p:spTree>
    <p:extLst>
      <p:ext uri="{BB962C8B-B14F-4D97-AF65-F5344CB8AC3E}">
        <p14:creationId xmlns:p14="http://schemas.microsoft.com/office/powerpoint/2010/main" val="276367153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Please leave me feedback through the conference!</a:t>
            </a:r>
            <a:r>
              <a:rPr lang="en-US" sz="1200" b="0" i="0" kern="1200" dirty="0">
                <a:solidFill>
                  <a:schemeClr val="tx1"/>
                </a:solidFill>
                <a:effectLst/>
                <a:latin typeface="+mn-lt"/>
                <a:ea typeface="+mn-ea"/>
                <a:cs typeface="+mn-cs"/>
              </a:rPr>
              <a:t> Good, bad, or ugly I want to know what you thought of today so that I can continue to improve this talk.</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147</a:t>
            </a:fld>
            <a:endParaRPr lang="en-US"/>
          </a:p>
        </p:txBody>
      </p:sp>
    </p:spTree>
    <p:extLst>
      <p:ext uri="{BB962C8B-B14F-4D97-AF65-F5344CB8AC3E}">
        <p14:creationId xmlns:p14="http://schemas.microsoft.com/office/powerpoint/2010/main" val="2581932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you know how they work, but I want to briefly discuss them because they </a:t>
            </a:r>
            <a:r>
              <a:rPr lang="en-US" sz="1200" b="0" i="0" kern="1200" dirty="0">
                <a:solidFill>
                  <a:schemeClr val="tx1"/>
                </a:solidFill>
                <a:effectLst/>
                <a:latin typeface="+mn-lt"/>
                <a:ea typeface="+mn-ea"/>
                <a:cs typeface="+mn-cs"/>
              </a:rPr>
              <a:t>demonstrate </a:t>
            </a:r>
            <a:r>
              <a:rPr lang="en-US" sz="1200" b="1" i="0" kern="1200" dirty="0">
                <a:solidFill>
                  <a:schemeClr val="tx1"/>
                </a:solidFill>
                <a:effectLst/>
                <a:latin typeface="+mn-lt"/>
                <a:ea typeface="+mn-ea"/>
                <a:cs typeface="+mn-cs"/>
              </a:rPr>
              <a:t>two fundamental concepts</a:t>
            </a:r>
            <a:r>
              <a:rPr lang="en-US" sz="1200" b="0" i="0" kern="1200" dirty="0">
                <a:solidFill>
                  <a:schemeClr val="tx1"/>
                </a:solidFill>
                <a:effectLst/>
                <a:latin typeface="+mn-lt"/>
                <a:ea typeface="+mn-ea"/>
                <a:cs typeface="+mn-cs"/>
              </a:rPr>
              <a:t> that you need to understand.</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704565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submitted to the server in the form post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which means it's sent out over the network…</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13809942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network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is working from a public cafe,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you use HTTPS on your login forms…</a:t>
            </a: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then the password gets </a:t>
            </a:r>
            <a:r>
              <a:rPr lang="en-US" sz="1200" b="1" kern="1200" dirty="0">
                <a:solidFill>
                  <a:schemeClr val="tx1"/>
                </a:solidFill>
                <a:effectLst/>
                <a:latin typeface="+mn-lt"/>
                <a:ea typeface="+mn-ea"/>
                <a:cs typeface="+mn-cs"/>
              </a:rPr>
              <a:t>encrypted </a:t>
            </a:r>
            <a:r>
              <a:rPr lang="en-US" sz="1200" b="0" kern="1200" dirty="0">
                <a:solidFill>
                  <a:schemeClr val="tx1"/>
                </a:solidFill>
                <a:effectLst/>
                <a:latin typeface="+mn-lt"/>
                <a:ea typeface="+mn-ea"/>
                <a:cs typeface="+mn-cs"/>
              </a:rPr>
              <a:t>by the TLS process.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3356853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 …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whole request looks like gibberish to anyone that's eavesdropping on the connection.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855243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7256554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as long as you have the encryption key.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the whole point; it has to travel over the internet as gibberish, but the web server on the other end needs to turn it back into the original text to validate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Reversible 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20575952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validating that form post on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Let's say we stored Alice's password in our database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validate the login form, we'd just…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query the database for the plain text values in the form post.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That's super easy, but if we do that then we are NOT providing what's called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 That means that…</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if an attacker can get access to the database, they get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passwords in plain text. That's very bad.</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We could increase security by storing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encryption keys are not stored in the database itself, so an attacker that hacks the database only gets the encrypted text; they can't reverse it into the actual password. </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10046781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For this to work, the web app would need to know the encryption keys so that it can encrypt the user-submitted password before searching for it in the database.</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3337502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But if the web app has access to those encryption keys, then it can also DECRYPT a password retrieved from the database.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if WE have the ability to decrypt that password, then we're vulnerable for that to be exploited.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29076709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 may not be </a:t>
            </a:r>
            <a:r>
              <a:rPr lang="en-US" sz="1200" b="0" i="1" kern="1200" dirty="0">
                <a:solidFill>
                  <a:schemeClr val="tx1"/>
                </a:solidFill>
                <a:effectLst/>
                <a:latin typeface="+mn-lt"/>
                <a:ea typeface="+mn-ea"/>
                <a:cs typeface="+mn-cs"/>
              </a:rPr>
              <a:t>easy </a:t>
            </a:r>
            <a:r>
              <a:rPr lang="en-US" sz="1200" b="0" i="0" kern="1200" dirty="0">
                <a:solidFill>
                  <a:schemeClr val="tx1"/>
                </a:solidFill>
                <a:effectLst/>
                <a:latin typeface="+mn-lt"/>
                <a:ea typeface="+mn-ea"/>
                <a:cs typeface="+mn-cs"/>
              </a:rPr>
              <a:t>to steal the encryption keys in addition to hacking the database, but if an attacker can pull it off then they get access to all the passwords.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even though this might be a very difficult thing to exploit, it's an unnecessary risk because</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we have no legitimate need to ever </a:t>
            </a:r>
            <a:r>
              <a:rPr lang="en-US" sz="1200" b="0" i="1" kern="1200" dirty="0">
                <a:solidFill>
                  <a:schemeClr val="tx1"/>
                </a:solidFill>
                <a:effectLst/>
                <a:latin typeface="+mn-lt"/>
                <a:ea typeface="+mn-ea"/>
                <a:cs typeface="+mn-cs"/>
              </a:rPr>
              <a:t>decrypt </a:t>
            </a:r>
            <a:r>
              <a:rPr lang="en-US" sz="1200" b="0" i="0" kern="1200" dirty="0">
                <a:solidFill>
                  <a:schemeClr val="tx1"/>
                </a:solidFill>
                <a:effectLst/>
                <a:latin typeface="+mn-lt"/>
                <a:ea typeface="+mn-ea"/>
                <a:cs typeface="+mn-cs"/>
              </a:rPr>
              <a:t>someone's password.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DO need a way of ensuring that they entered the correct string into the login form, but we have no reason to ever determine the specific characters </a:t>
            </a:r>
            <a:r>
              <a:rPr lang="en-US" sz="1200" b="0" i="1" kern="1200" dirty="0">
                <a:solidFill>
                  <a:schemeClr val="tx1"/>
                </a:solidFill>
                <a:effectLst/>
                <a:latin typeface="+mn-lt"/>
                <a:ea typeface="+mn-ea"/>
                <a:cs typeface="+mn-cs"/>
              </a:rPr>
              <a:t>in </a:t>
            </a:r>
            <a:r>
              <a:rPr lang="en-US" sz="1200" b="0" i="0" kern="1200" dirty="0">
                <a:solidFill>
                  <a:schemeClr val="tx1"/>
                </a:solidFill>
                <a:effectLst/>
                <a:latin typeface="+mn-lt"/>
                <a:ea typeface="+mn-ea"/>
                <a:cs typeface="+mn-cs"/>
              </a:rPr>
              <a:t>that string.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18056018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 better approach is to use something called </a:t>
            </a:r>
            <a:r>
              <a:rPr lang="en-US" sz="1200" b="1" kern="1200" dirty="0">
                <a:solidFill>
                  <a:schemeClr val="tx1"/>
                </a:solidFill>
                <a:effectLst/>
                <a:latin typeface="+mn-lt"/>
                <a:ea typeface="+mn-ea"/>
                <a:cs typeface="+mn-cs"/>
              </a:rPr>
              <a:t>hashing</a:t>
            </a:r>
            <a:r>
              <a:rPr lang="en-US" sz="1200" b="0" kern="1200" dirty="0">
                <a:solidFill>
                  <a:schemeClr val="tx1"/>
                </a:solidFill>
                <a:effectLst/>
                <a:latin typeface="+mn-lt"/>
                <a:ea typeface="+mn-ea"/>
                <a:cs typeface="+mn-cs"/>
              </a:rPr>
              <a:t>, which is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most important difference between them is that while encryption can be reversed, hashing a value is a one-way trip; the hash </a:t>
            </a:r>
            <a:r>
              <a:rPr lang="en-US" sz="1200" b="0" i="1" kern="1200" dirty="0">
                <a:solidFill>
                  <a:schemeClr val="tx1"/>
                </a:solidFill>
                <a:effectLst/>
                <a:latin typeface="+mn-lt"/>
                <a:ea typeface="+mn-ea"/>
                <a:cs typeface="+mn-cs"/>
              </a:rPr>
              <a:t>cannot</a:t>
            </a:r>
            <a:r>
              <a:rPr lang="en-US" sz="1200" b="0" kern="1200" dirty="0">
                <a:solidFill>
                  <a:schemeClr val="tx1"/>
                </a:solidFill>
                <a:effectLst/>
                <a:latin typeface="+mn-lt"/>
                <a:ea typeface="+mn-ea"/>
                <a:cs typeface="+mn-cs"/>
              </a:rPr>
              <a:t> be reversed into its original string.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Additionally, there are cryptographic hash functions that convert every unique input to a single, deterministic, unique output. No two passwords, put through the same hashing function, will generate the same result.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22435293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Therefore, we can store a </a:t>
            </a:r>
            <a:r>
              <a:rPr lang="en-US" sz="1200" b="1" kern="1200" dirty="0">
                <a:solidFill>
                  <a:schemeClr val="tx1"/>
                </a:solidFill>
                <a:effectLst/>
                <a:latin typeface="+mn-lt"/>
                <a:ea typeface="+mn-ea"/>
                <a:cs typeface="+mn-cs"/>
              </a:rPr>
              <a:t>hash of the password</a:t>
            </a:r>
            <a:r>
              <a:rPr lang="en-US" sz="1200" b="0" kern="1200" dirty="0">
                <a:solidFill>
                  <a:schemeClr val="tx1"/>
                </a:solidFill>
                <a:effectLst/>
                <a:latin typeface="+mn-lt"/>
                <a:ea typeface="+mn-ea"/>
                <a:cs typeface="+mn-cs"/>
              </a:rPr>
              <a:t> in the user database, instead of the password itself.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Since hash values cannot be reversed…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 it's much harder for an attacker to steal passwords at scale.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This is also why we cannot email users a copy of their password, only a link to reset it. We don't </a:t>
            </a:r>
            <a:r>
              <a:rPr lang="en-US" sz="1200" b="0" i="1" kern="1200" dirty="0">
                <a:solidFill>
                  <a:schemeClr val="tx1"/>
                </a:solidFill>
                <a:effectLst/>
                <a:latin typeface="+mn-lt"/>
                <a:ea typeface="+mn-ea"/>
                <a:cs typeface="+mn-cs"/>
              </a:rPr>
              <a:t>know </a:t>
            </a:r>
            <a:r>
              <a:rPr lang="en-US" sz="1200" b="0" i="0" kern="1200" dirty="0">
                <a:solidFill>
                  <a:schemeClr val="tx1"/>
                </a:solidFill>
                <a:effectLst/>
                <a:latin typeface="+mn-lt"/>
                <a:ea typeface="+mn-ea"/>
                <a:cs typeface="+mn-cs"/>
              </a:rPr>
              <a:t>their actual password and have no way to get it.</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2861168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D4C5E-54FD-52E9-1A3D-91A6FF1288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091773-D7DE-67FA-1CBD-626F8B4AAF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2BBFD1-9ADD-E823-0847-6A3E9B6386CF}"/>
              </a:ext>
            </a:extLst>
          </p:cNvPr>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TODO: New QR code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 had to gloss over a few important details though. If you really want a comprehensive understanding of hashing, specifically when it comes to password storage, then you should research different types of hash algorithms, a technique called "salting" your hashes, and the use of rainbow tables to crack insecure hashes.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QR code will take you to my </a:t>
            </a:r>
            <a:r>
              <a:rPr lang="en-US" sz="1200" b="0" kern="1200" dirty="0" err="1">
                <a:solidFill>
                  <a:schemeClr val="tx1"/>
                </a:solidFill>
                <a:effectLst/>
                <a:latin typeface="+mn-lt"/>
                <a:ea typeface="+mn-ea"/>
                <a:cs typeface="+mn-cs"/>
              </a:rPr>
              <a:t>github</a:t>
            </a:r>
            <a:r>
              <a:rPr lang="en-US" sz="1200" b="0" kern="1200" dirty="0">
                <a:solidFill>
                  <a:schemeClr val="tx1"/>
                </a:solidFill>
                <a:effectLst/>
                <a:latin typeface="+mn-lt"/>
                <a:ea typeface="+mn-ea"/>
                <a:cs typeface="+mn-cs"/>
              </a:rPr>
              <a:t> where I've collected a few links for further reading.</a:t>
            </a:r>
          </a:p>
        </p:txBody>
      </p:sp>
      <p:sp>
        <p:nvSpPr>
          <p:cNvPr id="4" name="Slide Number Placeholder 3">
            <a:extLst>
              <a:ext uri="{FF2B5EF4-FFF2-40B4-BE49-F238E27FC236}">
                <a16:creationId xmlns:a16="http://schemas.microsoft.com/office/drawing/2014/main" id="{9458649F-54CB-985F-C25A-256946E347BB}"/>
              </a:ext>
            </a:extLst>
          </p:cNvPr>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2613291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here because a few years ago I made a huge rookie mistake. I was writing some code and I needed a piece of </a:t>
            </a:r>
            <a:r>
              <a:rPr lang="en-US" dirty="0" err="1"/>
              <a:t>Javascript</a:t>
            </a:r>
            <a:r>
              <a:rPr lang="en-US" dirty="0"/>
              <a:t> to make an API call back to my server. The server needed to which user account was making that API call, but I didn't know how to give it that information. </a:t>
            </a:r>
          </a:p>
          <a:p>
            <a:endParaRPr lang="en-US" dirty="0"/>
          </a:p>
          <a:p>
            <a:r>
              <a:rPr lang="en-US" dirty="0"/>
              <a:t>So I did a web search for "how to authenticate an API call" and I found a very confusing mess.</a:t>
            </a:r>
          </a:p>
          <a:p>
            <a:endParaRPr lang="en-US" dirty="0"/>
          </a:p>
          <a:p>
            <a:r>
              <a:rPr lang="en-US" b="1" dirty="0"/>
              <a:t>(click)</a:t>
            </a:r>
          </a:p>
          <a:p>
            <a:r>
              <a:rPr lang="en-US" sz="1200" i="0" kern="1200" dirty="0">
                <a:solidFill>
                  <a:schemeClr val="tx1"/>
                </a:solidFill>
                <a:effectLst/>
                <a:latin typeface="+mn-lt"/>
                <a:ea typeface="+mn-ea"/>
                <a:cs typeface="+mn-cs"/>
              </a:rPr>
              <a:t>There were articles about:</a:t>
            </a:r>
            <a:endParaRPr lang="en-US" sz="1200" b="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Federated identity systems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Cryptographic hash functions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Multiple versions of this thing called </a:t>
            </a:r>
            <a:r>
              <a:rPr lang="en-US" sz="1200" b="0" kern="1200" baseline="0" dirty="0" err="1">
                <a:solidFill>
                  <a:schemeClr val="tx1"/>
                </a:solidFill>
                <a:effectLst/>
                <a:latin typeface="+mn-lt"/>
                <a:ea typeface="+mn-ea"/>
                <a:cs typeface="+mn-cs"/>
              </a:rPr>
              <a:t>Oauth</a:t>
            </a:r>
            <a:endParaRPr lang="en-US" sz="1200" b="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A whole bunch of acronyms and terminology that I didn't understand</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pretty daunting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Our first example used a login form submitted by an end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What about computer-to-computer communication, like when one of our integration partners needs to call one of our APIs?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use a login form, because there's no person there to interact with it.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next simplest thing you can use is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for sending credentials in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782720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 me show you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Maybe it gets them from a config file or a user database or something.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36186453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client then concatenates the username and password together into a single text string like this.</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22597858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text string is then </a:t>
            </a:r>
            <a:r>
              <a:rPr lang="en-US" sz="1200" b="1" kern="1200" dirty="0">
                <a:solidFill>
                  <a:schemeClr val="tx1"/>
                </a:solidFill>
                <a:effectLst/>
                <a:latin typeface="+mn-lt"/>
                <a:ea typeface="+mn-ea"/>
                <a:cs typeface="+mn-cs"/>
              </a:rPr>
              <a:t>Base64 encoded</a:t>
            </a:r>
            <a:r>
              <a:rPr lang="en-US" sz="1200" b="0" kern="1200" dirty="0">
                <a:solidFill>
                  <a:schemeClr val="tx1"/>
                </a:solidFill>
                <a:effectLst/>
                <a:latin typeface="+mn-lt"/>
                <a:ea typeface="+mn-ea"/>
                <a:cs typeface="+mn-cs"/>
              </a:rPr>
              <a:t>, which creates some gibberish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really important to note that encoding ISN'T ENCRYPTION, and encoding ISN'T HASHING.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this value </a:t>
            </a:r>
            <a:r>
              <a:rPr lang="en-US" sz="1200" b="0" i="1" kern="1200" dirty="0">
                <a:solidFill>
                  <a:schemeClr val="tx1"/>
                </a:solidFill>
                <a:effectLst/>
                <a:latin typeface="+mn-lt"/>
                <a:ea typeface="+mn-ea"/>
                <a:cs typeface="+mn-cs"/>
              </a:rPr>
              <a:t>looks </a:t>
            </a:r>
            <a:r>
              <a:rPr lang="en-US" sz="1200" b="0" i="0" kern="1200" dirty="0">
                <a:solidFill>
                  <a:schemeClr val="tx1"/>
                </a:solidFill>
                <a:effectLst/>
                <a:latin typeface="+mn-lt"/>
                <a:ea typeface="+mn-ea"/>
                <a:cs typeface="+mn-cs"/>
              </a:rPr>
              <a:t>like the encrypted and hashed values we just saw, this particular string can be easily reversed into the plain text credentials, no decryption key required.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 take this value, go to any Base64 decoding website you find online, and it will give you back the original string.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what's the point? Encoding is all about making a piece of text easier to transmit; it replaces special characters with simple ones that are less likely to cause a problem when passed through various computer systems. Encoding does nothing to actually </a:t>
            </a:r>
            <a:r>
              <a:rPr lang="en-US" sz="1200" b="0" i="1" kern="1200" dirty="0">
                <a:solidFill>
                  <a:schemeClr val="tx1"/>
                </a:solidFill>
                <a:effectLst/>
                <a:latin typeface="+mn-lt"/>
                <a:ea typeface="+mn-ea"/>
                <a:cs typeface="+mn-cs"/>
              </a:rPr>
              <a:t>secure </a:t>
            </a:r>
            <a:r>
              <a:rPr lang="en-US" sz="1200" b="0" i="0" kern="1200" dirty="0">
                <a:solidFill>
                  <a:schemeClr val="tx1"/>
                </a:solidFill>
                <a:effectLst/>
                <a:latin typeface="+mn-lt"/>
                <a:ea typeface="+mn-ea"/>
                <a:cs typeface="+mn-cs"/>
              </a:rPr>
              <a:t>the value.</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21354412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encoded string is then added to the Authorization header and sent to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7401572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To authenticate the request, the server decodes that string back into the username and password and then verifies them.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36187572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biggest drawback to using Basic Authentication like I just described is that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this kind of computer-to-computer API call.</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3360667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then, I’ve learned a lot about authentication and authorization.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those complex terms and confusing concepts into simple explanations so that you can make educated decisions and not rookie mistakes.</a:t>
            </a: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Transmitting those credentials in what is basically plain text is a really bad idea.</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Theoretically, using HTTPS should protect the credentials as they go over the internet, but what happens if someone forgets to use HTTPS? Or what happens if that string ends up in a log file somewhere, which someone can then decode?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point is, using the primary account password for API authentication is a bad idea.</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25364951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 common alternative is to use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15283280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our app integrates with multiple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party applications.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her account password for all of those integrations, Alice could create separate API keys for each service.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someone hacks one of those integrations, that's all they get access to; they can't use the hacked credential to access one of the other integrations.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 These keys are only used for API calls, not logging in or changing passwords or doing anything else.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standard for what an API Key looks like, so the naïve solution is to use GUIDs.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That's a mistake. GUIDs are designed for uniqueness, NOT randomness, but randomness is what protects these keys against brute force guessing attacks.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You want your API keys to be secure and hard to crack, so you should NOT use a standard GUID.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link will take you to a page that talks about this issue in more detail.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6341024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Once a key has been generated, there are three ways to use it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to use Basic Authentication, like we just talked about, but using the API Key instead of the account password when creating the Base64 encoded value.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30782240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Another common approach is to pass the API Key </a:t>
            </a:r>
            <a:r>
              <a:rPr lang="en-US" sz="1200" b="1" kern="1200" dirty="0">
                <a:solidFill>
                  <a:schemeClr val="tx1"/>
                </a:solidFill>
                <a:effectLst/>
                <a:latin typeface="+mn-lt"/>
                <a:ea typeface="+mn-ea"/>
                <a:cs typeface="+mn-cs"/>
              </a:rPr>
              <a:t>by itself</a:t>
            </a:r>
            <a:r>
              <a:rPr lang="en-US" sz="1200" b="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Since this is the </a:t>
            </a:r>
            <a:r>
              <a:rPr lang="en-US" sz="1200" b="0" i="1" kern="1200" dirty="0">
                <a:solidFill>
                  <a:schemeClr val="tx1"/>
                </a:solidFill>
                <a:effectLst/>
                <a:latin typeface="+mn-lt"/>
                <a:ea typeface="+mn-ea"/>
                <a:cs typeface="+mn-cs"/>
              </a:rPr>
              <a:t>only</a:t>
            </a:r>
            <a:r>
              <a:rPr lang="en-US" sz="1200" b="0" i="0" kern="1200" dirty="0">
                <a:solidFill>
                  <a:schemeClr val="tx1"/>
                </a:solidFill>
                <a:effectLst/>
                <a:latin typeface="+mn-lt"/>
                <a:ea typeface="+mn-ea"/>
                <a:cs typeface="+mn-cs"/>
              </a:rPr>
              <a:t> value being passed, you need to make sure the values are super random and hard to guess. </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38304049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33056508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third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plus a hash function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37510891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We're still talking about "something you know" authentication factors.</a:t>
            </a: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make an authenticated call, the client prepares the URL and parameters that it intends to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string…</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4116373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be clear about what this session is and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bearer tokens and signed requests, how JSON Web Tokens compare to OpenID Connect, and how passkeys are implemented, then you might not learn much from this session.</a:t>
            </a: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that's unique to that user's request for that specific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user accessing the same URL will generate a different string because they will have their own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infiltrated some part of the Internet that this request goes through</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 wants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one of those parameter values so that the server receives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trying to transfer money to a friend; if an attacker can replace the target account number with his own account number, he could trick the server into sending him the money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the requests are signed, then this man in the middle attack won't work.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uses </a:t>
            </a:r>
            <a:r>
              <a:rPr lang="en-US" sz="1200" b="0" i="1" kern="1200" dirty="0">
                <a:solidFill>
                  <a:schemeClr val="tx1"/>
                </a:solidFill>
                <a:effectLst/>
                <a:latin typeface="+mn-lt"/>
                <a:ea typeface="+mn-ea"/>
                <a:cs typeface="+mn-cs"/>
              </a:rPr>
              <a:t>its copy </a:t>
            </a:r>
            <a:r>
              <a:rPr lang="en-US" sz="1200" b="0" i="0" kern="1200" dirty="0">
                <a:solidFill>
                  <a:schemeClr val="tx1"/>
                </a:solidFill>
                <a:effectLst/>
                <a:latin typeface="+mn-lt"/>
                <a:ea typeface="+mn-ea"/>
                <a:cs typeface="+mn-cs"/>
              </a:rPr>
              <a:t>of Alice's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18766479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to recompute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41822171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client's signature and server's signature are different, the server knows that either the original request was signed with the wrong key, OR the request was modified while it was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either case, the request is rejected as invalid.</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34460011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how to actually </a:t>
            </a:r>
            <a:r>
              <a:rPr lang="en-US" sz="1200" i="1" kern="1200" dirty="0">
                <a:solidFill>
                  <a:schemeClr val="tx1"/>
                </a:solidFill>
                <a:effectLst/>
                <a:latin typeface="+mn-lt"/>
                <a:ea typeface="+mn-ea"/>
                <a:cs typeface="+mn-cs"/>
              </a:rPr>
              <a:t>implement </a:t>
            </a:r>
            <a:r>
              <a:rPr lang="en-US" sz="1200" i="0" kern="1200" dirty="0">
                <a:solidFill>
                  <a:schemeClr val="tx1"/>
                </a:solidFill>
                <a:effectLst/>
                <a:latin typeface="+mn-lt"/>
                <a:ea typeface="+mn-ea"/>
                <a:cs typeface="+mn-cs"/>
              </a:rPr>
              <a:t>these techniques. </a:t>
            </a: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is stuff</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can't really tell you </a:t>
            </a:r>
            <a:r>
              <a:rPr lang="en-US" sz="1200" i="1" kern="1200" baseline="0" dirty="0">
                <a:solidFill>
                  <a:schemeClr val="tx1"/>
                </a:solidFill>
                <a:effectLst/>
                <a:latin typeface="+mn-lt"/>
                <a:ea typeface="+mn-ea"/>
                <a:cs typeface="+mn-cs"/>
              </a:rPr>
              <a:t>how</a:t>
            </a:r>
            <a:r>
              <a:rPr lang="en-US" sz="1200" kern="1200" baseline="0" dirty="0">
                <a:solidFill>
                  <a:schemeClr val="tx1"/>
                </a:solidFill>
                <a:effectLst/>
                <a:latin typeface="+mn-lt"/>
                <a:ea typeface="+mn-ea"/>
                <a:cs typeface="+mn-cs"/>
              </a:rPr>
              <a:t> to get started with an </a:t>
            </a:r>
            <a:r>
              <a:rPr lang="en-US" sz="1200" kern="1200" baseline="0" dirty="0" err="1">
                <a:solidFill>
                  <a:schemeClr val="tx1"/>
                </a:solidFill>
                <a:effectLst/>
                <a:latin typeface="+mn-lt"/>
                <a:ea typeface="+mn-ea"/>
                <a:cs typeface="+mn-cs"/>
              </a:rPr>
              <a:t>oAuth</a:t>
            </a:r>
            <a:r>
              <a:rPr lang="en-US" sz="1200" kern="1200" baseline="0" dirty="0">
                <a:solidFill>
                  <a:schemeClr val="tx1"/>
                </a:solidFill>
                <a:effectLst/>
                <a:latin typeface="+mn-lt"/>
                <a:ea typeface="+mn-ea"/>
                <a:cs typeface="+mn-cs"/>
              </a:rPr>
              <a:t> implementation.</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unique key from your user database, like email address or USER_ID or whatever, and that works fine </a:t>
            </a:r>
            <a:r>
              <a:rPr lang="en-US" sz="1200" b="0" i="1" kern="1200" dirty="0">
                <a:solidFill>
                  <a:schemeClr val="tx1"/>
                </a:solidFill>
                <a:effectLst/>
                <a:latin typeface="+mn-lt"/>
                <a:ea typeface="+mn-ea"/>
                <a:cs typeface="+mn-cs"/>
              </a:rPr>
              <a:t>unless</a:t>
            </a:r>
            <a:r>
              <a:rPr lang="en-US" sz="1200" b="0" i="0" kern="1200" dirty="0">
                <a:solidFill>
                  <a:schemeClr val="tx1"/>
                </a:solidFill>
                <a:effectLst/>
                <a:latin typeface="+mn-lt"/>
                <a:ea typeface="+mn-ea"/>
                <a:cs typeface="+mn-cs"/>
              </a:rPr>
              <a:t>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on every request the server needs to loop through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one that validates.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assign API Keys a unique identifier of their own.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identifier value is public and is sent in the header as plain text. It is used only as an identifier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a major concept in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t>
            </a:r>
            <a:r>
              <a:rPr lang="en-US" sz="1200" b="1" i="0" kern="1200" dirty="0">
                <a:solidFill>
                  <a:schemeClr val="tx1"/>
                </a:solidFill>
                <a:effectLst/>
                <a:latin typeface="+mn-lt"/>
                <a:ea typeface="+mn-ea"/>
                <a:cs typeface="+mn-cs"/>
              </a:rPr>
              <a:t>authentication code</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a:t>
            </a:r>
            <a:r>
              <a:rPr lang="en-US" sz="1200" b="1" i="0" kern="1200" dirty="0">
                <a:solidFill>
                  <a:schemeClr val="tx1"/>
                </a:solidFill>
                <a:effectLst/>
                <a:latin typeface="+mn-lt"/>
                <a:ea typeface="+mn-ea"/>
                <a:cs typeface="+mn-cs"/>
              </a:rPr>
              <a:t>hash</a:t>
            </a:r>
            <a:r>
              <a:rPr lang="en-US" sz="1200" b="0" i="0" kern="1200" dirty="0">
                <a:solidFill>
                  <a:schemeClr val="tx1"/>
                </a:solidFill>
                <a:effectLst/>
                <a:latin typeface="+mn-lt"/>
                <a:ea typeface="+mn-ea"/>
                <a:cs typeface="+mn-cs"/>
              </a:rPr>
              <a:t> function, so…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you should remember is that an HMAC algorithm allows two parties to verify each other's messages as long as there is a </a:t>
            </a:r>
            <a:r>
              <a:rPr lang="en-US" sz="1200" b="1" i="0" kern="1200" dirty="0">
                <a:solidFill>
                  <a:schemeClr val="tx1"/>
                </a:solidFill>
                <a:effectLst/>
                <a:latin typeface="+mn-lt"/>
                <a:ea typeface="+mn-ea"/>
                <a:cs typeface="+mn-cs"/>
              </a:rPr>
              <a:t>shared, private key</a:t>
            </a:r>
            <a:r>
              <a:rPr lang="en-US" sz="1200" b="0" i="0" kern="1200" dirty="0">
                <a:solidFill>
                  <a:schemeClr val="tx1"/>
                </a:solidFill>
                <a:effectLst/>
                <a:latin typeface="+mn-lt"/>
                <a:ea typeface="+mn-ea"/>
                <a:cs typeface="+mn-cs"/>
              </a:rPr>
              <a:t> that they both know.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HMAC doesn't secure the message contents themselves, so you should still send these requests over HTTPS, it just allows the recipient to verify that the message actually came </a:t>
            </a:r>
            <a:r>
              <a:rPr lang="en-US" sz="1200" b="0" i="0" kern="1200">
                <a:solidFill>
                  <a:schemeClr val="tx1"/>
                </a:solidFill>
                <a:effectLst/>
                <a:latin typeface="+mn-lt"/>
                <a:ea typeface="+mn-ea"/>
                <a:cs typeface="+mn-cs"/>
              </a:rPr>
              <a:t>from its trusted </a:t>
            </a:r>
            <a:r>
              <a:rPr lang="en-US" sz="1200" b="0" i="0" kern="1200" dirty="0">
                <a:solidFill>
                  <a:schemeClr val="tx1"/>
                </a:solidFill>
                <a:effectLst/>
                <a:latin typeface="+mn-lt"/>
                <a:ea typeface="+mn-ea"/>
                <a:cs typeface="+mn-cs"/>
              </a:rPr>
              <a:t>partner.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a client and server have a shared private key, that means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 key and store it in our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 developer for the other application retrieves that API key from our server and </a:t>
            </a:r>
            <a:r>
              <a:rPr lang="en-US" sz="1200" b="1" i="0" kern="1200" dirty="0">
                <a:solidFill>
                  <a:schemeClr val="tx1"/>
                </a:solidFill>
                <a:effectLst/>
                <a:latin typeface="+mn-lt"/>
                <a:ea typeface="+mn-ea"/>
                <a:cs typeface="+mn-cs"/>
              </a:rPr>
              <a:t>pre-loads it</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on that client application</a:t>
            </a:r>
            <a:r>
              <a:rPr lang="en-US" sz="1200" b="0" i="0" kern="1200" dirty="0">
                <a:solidFill>
                  <a:schemeClr val="tx1"/>
                </a:solidFill>
                <a:effectLst/>
                <a:latin typeface="+mn-lt"/>
                <a:ea typeface="+mn-ea"/>
                <a:cs typeface="+mn-cs"/>
              </a:rPr>
              <a:t>, where it can be securely stored in a config file </a:t>
            </a:r>
            <a:r>
              <a:rPr lang="en-US" sz="1200" b="0" i="0" kern="1200">
                <a:solidFill>
                  <a:schemeClr val="tx1"/>
                </a:solidFill>
                <a:effectLst/>
                <a:latin typeface="+mn-lt"/>
                <a:ea typeface="+mn-ea"/>
                <a:cs typeface="+mn-cs"/>
              </a:rPr>
              <a:t>or database.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can then use the key to communicate with us.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our React app can't make authenticated requests on her behalf.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and then send the API key back in the HTTP response, but there just isn't any way for her browser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a:t>
            </a:r>
            <a:r>
              <a:rPr lang="en-US" sz="1200" b="1" i="1" kern="1200" dirty="0">
                <a:solidFill>
                  <a:schemeClr val="tx1"/>
                </a:solidFill>
                <a:effectLst/>
                <a:latin typeface="+mn-lt"/>
                <a:ea typeface="+mn-ea"/>
                <a:cs typeface="+mn-cs"/>
              </a:rPr>
              <a:t>your </a:t>
            </a:r>
            <a:r>
              <a:rPr lang="en-US" sz="1200" b="1" i="0" kern="1200" dirty="0">
                <a:solidFill>
                  <a:schemeClr val="tx1"/>
                </a:solidFill>
                <a:effectLst/>
                <a:latin typeface="+mn-lt"/>
                <a:ea typeface="+mn-ea"/>
                <a:cs typeface="+mn-cs"/>
              </a:rPr>
              <a:t>JavaScript can potentially be seen by someone </a:t>
            </a:r>
            <a:r>
              <a:rPr lang="en-US" sz="1200" b="1" i="1" kern="1200" dirty="0">
                <a:solidFill>
                  <a:schemeClr val="tx1"/>
                </a:solidFill>
                <a:effectLst/>
                <a:latin typeface="+mn-lt"/>
                <a:ea typeface="+mn-ea"/>
                <a:cs typeface="+mn-cs"/>
              </a:rPr>
              <a:t>else’s </a:t>
            </a:r>
            <a:r>
              <a:rPr lang="en-US" sz="1200" b="1" i="0" kern="1200" dirty="0">
                <a:solidFill>
                  <a:schemeClr val="tx1"/>
                </a:solidFill>
                <a:effectLst/>
                <a:latin typeface="+mn-lt"/>
                <a:ea typeface="+mn-ea"/>
                <a:cs typeface="+mn-cs"/>
              </a:rPr>
              <a:t>JS</a:t>
            </a:r>
            <a:r>
              <a:rPr lang="en-US" sz="1200" b="0" i="0" kern="1200" dirty="0">
                <a:solidFill>
                  <a:schemeClr val="tx1"/>
                </a:solidFill>
                <a:effectLst/>
                <a:latin typeface="+mn-lt"/>
                <a:ea typeface="+mn-ea"/>
                <a:cs typeface="+mn-cs"/>
              </a:rPr>
              <a:t>. We cannot make the JS client aware of Alice's API key without exposing that key to theft.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front end, we need a different technique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I have done, however, is </a:t>
            </a:r>
            <a:r>
              <a:rPr lang="en-US" sz="1200" i="0" kern="1200" dirty="0">
                <a:solidFill>
                  <a:schemeClr val="tx1"/>
                </a:solidFill>
                <a:effectLst/>
                <a:latin typeface="+mn-lt"/>
                <a:ea typeface="+mn-ea"/>
                <a:cs typeface="+mn-cs"/>
              </a:rPr>
              <a:t>Googled the crap out of OAuth.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More specifically, I've Googled the crap out of OAuth </a:t>
            </a:r>
            <a:r>
              <a:rPr lang="en-US" sz="1200" kern="1200" dirty="0">
                <a:solidFill>
                  <a:schemeClr val="tx1"/>
                </a:solidFill>
                <a:effectLst/>
                <a:latin typeface="+mn-lt"/>
                <a:ea typeface="+mn-ea"/>
                <a:cs typeface="+mn-cs"/>
              </a:rPr>
              <a:t>and how it works relative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a:solidFill>
                  <a:schemeClr val="tx1"/>
                </a:solidFill>
                <a:effectLst/>
                <a:latin typeface="+mn-lt"/>
                <a:ea typeface="+mn-ea"/>
                <a:cs typeface="+mn-cs"/>
              </a:rPr>
              <a:t>In </a:t>
            </a:r>
            <a:r>
              <a:rPr lang="en-US" sz="1200" b="0" i="0" kern="1200" dirty="0">
                <a:solidFill>
                  <a:schemeClr val="tx1"/>
                </a:solidFill>
                <a:effectLst/>
                <a:latin typeface="+mn-lt"/>
                <a:ea typeface="+mn-ea"/>
                <a:cs typeface="+mn-cs"/>
              </a:rPr>
              <a:t>a JWT scenario, the server has a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that it keeps to itself</a:t>
            </a:r>
            <a:r>
              <a:rPr lang="en-US" sz="1200" b="0" i="0" kern="1200" dirty="0">
                <a:solidFill>
                  <a:schemeClr val="tx1"/>
                </a:solidFill>
                <a:effectLst/>
                <a:latin typeface="+mn-lt"/>
                <a:ea typeface="+mn-ea"/>
                <a:cs typeface="+mn-cs"/>
              </a:rPr>
              <a:t>. This key is never shared with any clients and is not user-specific; it's a system-wide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The example here is a claim saying the user’s username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unique signature for those claims.</a:t>
            </a: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approach we used when signing a request using HMAC.</a:t>
            </a: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browser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 validates the token by combining the claims with its private key and re-computing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 server knows that the token was signed by its own private key and wasn't modified in transit, so it can trust the values in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it can safely authenticate the request as coming from Alice.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Let's back up for a second…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just said that we couldn't use API Keys with JS clients, because JS is insecure and cannot securely store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705898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JS clients cannot securely store a key, how can they securely store the token in between requests?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11670767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 answer is, it can't. A JS client cannot store a token any more securely than it could store a shared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your JS code can access your token, then so can the bad guys.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anyone that can access the token can read the claims, since they are stored in the token as plain text.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More importantly, anyone that can access the token can </a:t>
            </a:r>
            <a:r>
              <a:rPr lang="en-US" sz="1200" b="0" i="1" kern="1200" dirty="0">
                <a:solidFill>
                  <a:schemeClr val="tx1"/>
                </a:solidFill>
                <a:effectLst/>
                <a:latin typeface="+mn-lt"/>
                <a:ea typeface="+mn-ea"/>
                <a:cs typeface="+mn-cs"/>
              </a:rPr>
              <a:t>reuse it. </a:t>
            </a:r>
            <a:r>
              <a:rPr lang="en-US" sz="1200" b="0" i="0" kern="1200" dirty="0">
                <a:solidFill>
                  <a:schemeClr val="tx1"/>
                </a:solidFill>
                <a:effectLst/>
                <a:latin typeface="+mn-lt"/>
                <a:ea typeface="+mn-ea"/>
                <a:cs typeface="+mn-cs"/>
              </a:rPr>
              <a:t>In this case, since the token identifies the user as Alice, anyone that steals that token would be able to impersonate her in 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151698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agenda.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explain how each of these things works at a conceptual level so that </a:t>
            </a:r>
            <a:r>
              <a:rPr lang="en-US" sz="1200" i="1" kern="1200" dirty="0">
                <a:solidFill>
                  <a:schemeClr val="tx1"/>
                </a:solidFill>
                <a:effectLst/>
                <a:latin typeface="+mn-lt"/>
                <a:ea typeface="+mn-ea"/>
                <a:cs typeface="+mn-cs"/>
              </a:rPr>
              <a:t>when </a:t>
            </a:r>
            <a:r>
              <a:rPr lang="en-US" sz="1200" i="0" kern="1200" dirty="0">
                <a:solidFill>
                  <a:schemeClr val="tx1"/>
                </a:solidFill>
                <a:effectLst/>
                <a:latin typeface="+mn-lt"/>
                <a:ea typeface="+mn-ea"/>
                <a:cs typeface="+mn-cs"/>
              </a:rPr>
              <a:t>you go to implement something, you'll have a solid mental model to start from and you'll be better equipped to understand whatever implementation guide you use.</a:t>
            </a:r>
            <a:endParaRPr lang="en-US" sz="1200"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solution is to not expose the token to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store your authentication tokens in an </a:t>
            </a:r>
            <a:r>
              <a:rPr lang="en-US" sz="1200" b="1" i="0" kern="1200" dirty="0">
                <a:solidFill>
                  <a:schemeClr val="tx1"/>
                </a:solidFill>
                <a:effectLst/>
                <a:latin typeface="+mn-lt"/>
                <a:ea typeface="+mn-ea"/>
                <a:cs typeface="+mn-cs"/>
              </a:rPr>
              <a:t>HTTP Only secure</a:t>
            </a:r>
            <a:r>
              <a:rPr lang="en-US" sz="1200" b="0" i="0" kern="1200" dirty="0">
                <a:solidFill>
                  <a:schemeClr val="tx1"/>
                </a:solidFill>
                <a:effectLst/>
                <a:latin typeface="+mn-lt"/>
                <a:ea typeface="+mn-ea"/>
                <a:cs typeface="+mn-cs"/>
              </a:rPr>
              <a:t> cookie. The "secure" flag means it will only be sent on requests using HTTPS, which prevents it from being stolen by a network level eavesdropper, and the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flag means that the browser </a:t>
            </a:r>
            <a:r>
              <a:rPr lang="en-US" sz="1200" b="0" i="1" kern="1200" dirty="0">
                <a:solidFill>
                  <a:schemeClr val="tx1"/>
                </a:solidFill>
                <a:effectLst/>
                <a:latin typeface="+mn-lt"/>
                <a:ea typeface="+mn-ea"/>
                <a:cs typeface="+mn-cs"/>
              </a:rPr>
              <a:t>will prevent </a:t>
            </a:r>
            <a:r>
              <a:rPr lang="en-US" sz="1200" b="0" i="1"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from accessing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the authentication token cannot be stolen or inspected with JS.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140185871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Sometimes, there will be stuff in the token that your JS code </a:t>
            </a:r>
            <a:r>
              <a:rPr lang="en-US" sz="1200" b="0" i="1" kern="1200" dirty="0">
                <a:solidFill>
                  <a:schemeClr val="tx1"/>
                </a:solidFill>
                <a:effectLst/>
                <a:latin typeface="+mn-lt"/>
                <a:ea typeface="+mn-ea"/>
                <a:cs typeface="+mn-cs"/>
              </a:rPr>
              <a:t>does </a:t>
            </a:r>
            <a:r>
              <a:rPr lang="en-US" sz="1200" b="0" i="0" kern="1200" dirty="0">
                <a:solidFill>
                  <a:schemeClr val="tx1"/>
                </a:solidFill>
                <a:effectLst/>
                <a:latin typeface="+mn-lt"/>
                <a:ea typeface="+mn-ea"/>
                <a:cs typeface="+mn-cs"/>
              </a:rPr>
              <a:t>need to access. For instance, you might be tracking user preferences that the JS app needs in order to render the page.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that case, you can split your claims into two different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Put the token with authentication and authorization claims in the secure cookie…</a:t>
            </a: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41184017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and the flags and preferences go into a token stored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the authentication data is kept secure, while the less sensitive data can still be exposed to your client side code.</a:t>
            </a: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18175942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token is being used for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only then it will contain a single claim telling us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we need to </a:t>
            </a:r>
            <a:r>
              <a:rPr lang="en-US" sz="1200" b="0" i="1" kern="1200" dirty="0">
                <a:solidFill>
                  <a:schemeClr val="tx1"/>
                </a:solidFill>
                <a:effectLst/>
                <a:latin typeface="+mn-lt"/>
                <a:ea typeface="+mn-ea"/>
                <a:cs typeface="+mn-cs"/>
              </a:rPr>
              <a:t>authorize </a:t>
            </a:r>
            <a:r>
              <a:rPr lang="en-US" sz="1200" b="0" i="0" kern="1200" dirty="0">
                <a:solidFill>
                  <a:schemeClr val="tx1"/>
                </a:solidFill>
                <a:effectLst/>
                <a:latin typeface="+mn-lt"/>
                <a:ea typeface="+mn-ea"/>
                <a:cs typeface="+mn-cs"/>
              </a:rPr>
              <a:t>the request, we'd have to run a query to get Alice's permissions and access level.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cool thing about Web tokens though,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is that they…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20264792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can provide those permissions as additional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Alice tries to access something that requires administrative permissions, we don't have to query the database to authorize her; we can just get the permissions from the token.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have a high-volume API, avoiding those repetitive lookups could significantly reduce the load on your database server.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18176088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Of course, using cached data is all well and good, until the data changes.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this token is properly signed, it will validate regardless of Alice's </a:t>
            </a:r>
            <a:r>
              <a:rPr lang="en-US" sz="1200" b="0" i="1" kern="1200" dirty="0">
                <a:solidFill>
                  <a:schemeClr val="tx1"/>
                </a:solidFill>
                <a:effectLst/>
                <a:latin typeface="+mn-lt"/>
                <a:ea typeface="+mn-ea"/>
                <a:cs typeface="+mn-cs"/>
              </a:rPr>
              <a:t>actual </a:t>
            </a:r>
            <a:r>
              <a:rPr lang="en-US" sz="1200" b="0" i="0" kern="1200" dirty="0">
                <a:solidFill>
                  <a:schemeClr val="tx1"/>
                </a:solidFill>
                <a:effectLst/>
                <a:latin typeface="+mn-lt"/>
                <a:ea typeface="+mn-ea"/>
                <a:cs typeface="+mn-cs"/>
              </a:rPr>
              <a:t>permissions. Validation just ensures that the token was </a:t>
            </a:r>
            <a:r>
              <a:rPr lang="en-US" sz="1200" b="0" i="1" kern="1200" dirty="0">
                <a:solidFill>
                  <a:schemeClr val="tx1"/>
                </a:solidFill>
                <a:effectLst/>
                <a:latin typeface="+mn-lt"/>
                <a:ea typeface="+mn-ea"/>
                <a:cs typeface="+mn-cs"/>
              </a:rPr>
              <a:t>signed with the correct key</a:t>
            </a:r>
            <a:r>
              <a:rPr lang="en-US" sz="1200" b="0" i="0" kern="1200" dirty="0">
                <a:solidFill>
                  <a:schemeClr val="tx1"/>
                </a:solidFill>
                <a:effectLst/>
                <a:latin typeface="+mn-lt"/>
                <a:ea typeface="+mn-ea"/>
                <a:cs typeface="+mn-cs"/>
              </a:rPr>
              <a:t>, it doesn’t mean the data itself is accurate.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is what I got wrong a couple of years ago. I created a token that never expired, so once you got logged in you would basically stay logged in forever, regardless of what happened to your actual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Obviously, that’s bad and we need to limit how long this token is good for.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simple solution is to add an expiration date to the token as another claim.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the server side, if a token validates but has expired, then you can log the user out, and then reissue them an updated token when they log back in.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challenge here is figuring out how long that expiration period should be.</a:t>
            </a: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424465853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expire the tokens too quickly, then you're going to annoy your users when they are continually forced to log back 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if you set the expiration date too far in the future, and if someone hacks one of your accounts, you might not be able to respond very quickly. </a:t>
            </a: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40677680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good balance between security, performance, and user experience is to use something called </a:t>
            </a:r>
            <a:r>
              <a:rPr lang="en-US" sz="1200" b="1" i="0" kern="1200" dirty="0">
                <a:solidFill>
                  <a:schemeClr val="tx1"/>
                </a:solidFill>
                <a:effectLst/>
                <a:latin typeface="+mn-lt"/>
                <a:ea typeface="+mn-ea"/>
                <a:cs typeface="+mn-cs"/>
              </a:rPr>
              <a:t>refresh tokens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this approach, you issue TWO TOKENS to the user when they log 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first is a </a:t>
            </a:r>
            <a:r>
              <a:rPr lang="en-US" sz="1200" b="1" i="0" kern="1200" dirty="0">
                <a:solidFill>
                  <a:schemeClr val="tx1"/>
                </a:solidFill>
                <a:effectLst/>
                <a:latin typeface="+mn-lt"/>
                <a:ea typeface="+mn-ea"/>
                <a:cs typeface="+mn-cs"/>
              </a:rPr>
              <a:t>short-lived access token</a:t>
            </a:r>
            <a:r>
              <a:rPr lang="en-US" sz="1200" b="0" i="0" kern="1200" dirty="0">
                <a:solidFill>
                  <a:schemeClr val="tx1"/>
                </a:solidFill>
                <a:effectLst/>
                <a:latin typeface="+mn-lt"/>
                <a:ea typeface="+mn-ea"/>
                <a:cs typeface="+mn-cs"/>
              </a:rPr>
              <a:t> that contains the user identity AND their permissions. This token is only valid for a short period of time, within that time the server will trust the claims without re-validating them with a database lookup.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4749578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second token is a </a:t>
            </a:r>
            <a:r>
              <a:rPr lang="en-US" sz="1200" b="1" i="0" kern="1200" dirty="0">
                <a:solidFill>
                  <a:schemeClr val="tx1"/>
                </a:solidFill>
                <a:effectLst/>
                <a:latin typeface="+mn-lt"/>
                <a:ea typeface="+mn-ea"/>
                <a:cs typeface="+mn-cs"/>
              </a:rPr>
              <a:t>long-lived refresh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only things it contains are the identity and a longer expiration date.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a:t>
            </a:r>
            <a:r>
              <a:rPr lang="en-US" sz="1200" b="0" i="1" kern="1200" dirty="0">
                <a:solidFill>
                  <a:schemeClr val="tx1"/>
                </a:solidFill>
                <a:effectLst/>
                <a:latin typeface="+mn-lt"/>
                <a:ea typeface="+mn-ea"/>
                <a:cs typeface="+mn-cs"/>
              </a:rPr>
              <a:t>access token </a:t>
            </a:r>
            <a:r>
              <a:rPr lang="en-US" sz="1200" b="0" i="0" kern="1200" dirty="0">
                <a:solidFill>
                  <a:schemeClr val="tx1"/>
                </a:solidFill>
                <a:effectLst/>
                <a:latin typeface="+mn-lt"/>
                <a:ea typeface="+mn-ea"/>
                <a:cs typeface="+mn-cs"/>
              </a:rPr>
              <a:t>expires, but the refresh token is still valid, then the client can pass that refresh token to an API endpoint to get an updated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order to generate the new access token, the system </a:t>
            </a:r>
            <a:r>
              <a:rPr lang="en-US" sz="1200" b="1" i="0" kern="1200" dirty="0">
                <a:solidFill>
                  <a:schemeClr val="tx1"/>
                </a:solidFill>
                <a:effectLst/>
                <a:latin typeface="+mn-lt"/>
                <a:ea typeface="+mn-ea"/>
                <a:cs typeface="+mn-cs"/>
              </a:rPr>
              <a:t>does </a:t>
            </a:r>
            <a:r>
              <a:rPr lang="en-US" sz="1200" b="1" i="0" kern="1200" dirty="0" err="1">
                <a:solidFill>
                  <a:schemeClr val="tx1"/>
                </a:solidFill>
                <a:effectLst/>
                <a:latin typeface="+mn-lt"/>
                <a:ea typeface="+mn-ea"/>
                <a:cs typeface="+mn-cs"/>
              </a:rPr>
              <a:t>requery</a:t>
            </a:r>
            <a:r>
              <a:rPr lang="en-US" sz="1200" b="1" i="0" kern="1200" dirty="0">
                <a:solidFill>
                  <a:schemeClr val="tx1"/>
                </a:solidFill>
                <a:effectLst/>
                <a:latin typeface="+mn-lt"/>
                <a:ea typeface="+mn-ea"/>
                <a:cs typeface="+mn-cs"/>
              </a:rPr>
              <a:t> the database</a:t>
            </a:r>
            <a:r>
              <a:rPr lang="en-US" sz="1200" b="0" i="0" kern="1200" dirty="0">
                <a:solidFill>
                  <a:schemeClr val="tx1"/>
                </a:solidFill>
                <a:effectLst/>
                <a:latin typeface="+mn-lt"/>
                <a:ea typeface="+mn-ea"/>
                <a:cs typeface="+mn-cs"/>
              </a:rPr>
              <a:t> in order to validate that the user account is still active and to obtain its permissions.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process allows you to regularly re-authorize the user, making sure their permissions are still accurate, but without making them continually log out and back in. </a:t>
            </a: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2167962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main terms that will come up over and over.</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Another use case for web tokens is </a:t>
            </a:r>
            <a:r>
              <a:rPr lang="en-US" sz="1200" b="1" i="0" kern="1200" dirty="0">
                <a:solidFill>
                  <a:schemeClr val="tx1"/>
                </a:solidFill>
                <a:effectLst/>
                <a:latin typeface="+mn-lt"/>
                <a:ea typeface="+mn-ea"/>
                <a:cs typeface="+mn-cs"/>
              </a:rPr>
              <a:t>single-sign-on</a:t>
            </a:r>
            <a:r>
              <a:rPr lang="en-US" sz="1200" b="0" i="0" kern="1200" dirty="0">
                <a:solidFill>
                  <a:schemeClr val="tx1"/>
                </a:solidFill>
                <a:effectLst/>
                <a:latin typeface="+mn-lt"/>
                <a:ea typeface="+mn-ea"/>
                <a:cs typeface="+mn-cs"/>
              </a:rPr>
              <a:t> between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sites or applications.</a:t>
            </a: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323791763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say that you manage multiple web applications, and they both have access to the same private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could login to server 1 and get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168401465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and pass the same token. Since server 2 has access to the same private key, it can validate the token and trust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called "single sign-on" because she signed-on once and received a credential that authenticates her to multiple systems.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25150152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pause for a second and peek back at the agenda. We've covered a lot of ground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and API Keys are methods for authenticating a user based on </a:t>
            </a:r>
            <a:r>
              <a:rPr lang="en-US" sz="1200" b="1" i="0" kern="1200" dirty="0">
                <a:solidFill>
                  <a:schemeClr val="tx1"/>
                </a:solidFill>
                <a:effectLst/>
                <a:latin typeface="+mn-lt"/>
                <a:ea typeface="+mn-ea"/>
                <a:cs typeface="+mn-cs"/>
              </a:rPr>
              <a:t>credentials</a:t>
            </a:r>
            <a:r>
              <a:rPr lang="en-US" sz="1200" b="0" i="0" kern="1200" dirty="0">
                <a:solidFill>
                  <a:schemeClr val="tx1"/>
                </a:solidFill>
                <a:effectLst/>
                <a:latin typeface="+mn-lt"/>
                <a:ea typeface="+mn-ea"/>
                <a:cs typeface="+mn-cs"/>
              </a:rPr>
              <a:t> that they know.</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signed tokens to provide identity and permission information.</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140548024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a:t>
            </a: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428852913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SAML is worth knowing about because it is still very widely used in single-sign-in scenarios, especially in the enterprise.</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access.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233136949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She's not authenticated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234612366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2004495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2/20/2025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2/20/2025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2/20/2025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2/20/2025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2/20/2025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2/20/2025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2/20/2025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3.png"/></Relationships>
</file>

<file path=ppt/slides/_rels/slide10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0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12.png"/></Relationships>
</file>

<file path=ppt/slides/_rels/slide10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2.png"/></Relationships>
</file>

<file path=ppt/slides/_rels/slide10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5.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3.png"/></Relationships>
</file>

<file path=ppt/slides/_rels/slide10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19.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3.png"/></Relationships>
</file>

<file path=ppt/slides/_rels/slide10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9.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3.png"/></Relationships>
</file>

<file path=ppt/slides/_rels/slide10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0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41.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40.png"/><Relationship Id="rId4" Type="http://schemas.openxmlformats.org/officeDocument/2006/relationships/image" Target="../media/image12.png"/></Relationships>
</file>

<file path=ppt/slides/_rels/slide10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1.png"/></Relationships>
</file>

<file path=ppt/slides/_rels/slide1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1.png"/></Relationships>
</file>

<file path=ppt/slides/_rels/slide1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1.png"/></Relationships>
</file>

<file path=ppt/slides/_rels/slide1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1.png"/></Relationships>
</file>

<file path=ppt/slides/_rels/slide1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1.png"/></Relationships>
</file>

<file path=ppt/slides/_rels/slide1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1.png"/></Relationships>
</file>

<file path=ppt/slides/_rels/slide1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1.png"/></Relationships>
</file>

<file path=ppt/slides/_rels/slide1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8.png"/><Relationship Id="rId4" Type="http://schemas.openxmlformats.org/officeDocument/2006/relationships/image" Target="../media/image13.png"/></Relationships>
</file>

<file path=ppt/slides/_rels/slide13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46.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8.png"/><Relationship Id="rId4" Type="http://schemas.openxmlformats.org/officeDocument/2006/relationships/image" Target="../media/image13.png"/></Relationships>
</file>

<file path=ppt/slides/_rels/slide132.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12.png"/><Relationship Id="rId7" Type="http://schemas.openxmlformats.org/officeDocument/2006/relationships/image" Target="../media/image46.png"/><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8.png"/><Relationship Id="rId4" Type="http://schemas.openxmlformats.org/officeDocument/2006/relationships/image" Target="../media/image13.png"/></Relationships>
</file>

<file path=ppt/slides/_rels/slide13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2.png"/><Relationship Id="rId7" Type="http://schemas.openxmlformats.org/officeDocument/2006/relationships/image" Target="../media/image480.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49.svg"/></Relationships>
</file>

<file path=ppt/slides/_rels/slide13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2.png"/><Relationship Id="rId7" Type="http://schemas.openxmlformats.org/officeDocument/2006/relationships/image" Target="../media/image490.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49.sv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34.png"/><Relationship Id="rId4" Type="http://schemas.openxmlformats.org/officeDocument/2006/relationships/image" Target="../media/image13.png"/></Relationships>
</file>

<file path=ppt/slides/_rels/slide1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34.png"/><Relationship Id="rId4" Type="http://schemas.openxmlformats.org/officeDocument/2006/relationships/image" Target="../media/image13.png"/></Relationships>
</file>

<file path=ppt/slides/_rels/slide1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34.png"/><Relationship Id="rId4" Type="http://schemas.openxmlformats.org/officeDocument/2006/relationships/image" Target="../media/image13.png"/></Relationships>
</file>

<file path=ppt/slides/_rels/slide13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3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3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34.png"/><Relationship Id="rId4" Type="http://schemas.openxmlformats.org/officeDocument/2006/relationships/image" Target="../media/image13.png"/></Relationships>
</file>

<file path=ppt/slides/_rels/slide14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34.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13.png"/></Relationships>
</file>

<file path=ppt/slides/_rels/slide1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52.png"/><Relationship Id="rId4" Type="http://schemas.openxmlformats.org/officeDocument/2006/relationships/image" Target="../media/image13.png"/></Relationships>
</file>

<file path=ppt/slides/_rels/slide14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53.png"/><Relationship Id="rId2" Type="http://schemas.openxmlformats.org/officeDocument/2006/relationships/notesSlide" Target="../notesSlides/notesSlide14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52.png"/><Relationship Id="rId4" Type="http://schemas.openxmlformats.org/officeDocument/2006/relationships/image" Target="../media/image50.png"/></Relationships>
</file>

<file path=ppt/slides/_rels/slide14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3.png"/><Relationship Id="rId7" Type="http://schemas.openxmlformats.org/officeDocument/2006/relationships/image" Target="../media/image53.png"/><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12.pn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14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3.png"/><Relationship Id="rId7" Type="http://schemas.openxmlformats.org/officeDocument/2006/relationships/image" Target="../media/image53.png"/><Relationship Id="rId2" Type="http://schemas.openxmlformats.org/officeDocument/2006/relationships/notesSlide" Target="../notesSlides/notesSlide145.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12.pn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1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6.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1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8.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2.png"/></Relationships>
</file>

<file path=ppt/slides/_rels/slide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2.png"/></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2.png"/></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2.png"/></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2.png"/></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28.png"/><Relationship Id="rId4" Type="http://schemas.openxmlformats.org/officeDocument/2006/relationships/image" Target="../media/image18.png"/></Relationships>
</file>

<file path=ppt/slides/_rels/slide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28.png"/><Relationship Id="rId4" Type="http://schemas.openxmlformats.org/officeDocument/2006/relationships/image" Target="../media/image18.png"/></Relationships>
</file>

<file path=ppt/slides/_rels/slide6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9.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13.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13.png"/><Relationship Id="rId4" Type="http://schemas.openxmlformats.org/officeDocument/2006/relationships/image" Target="../media/image18.png"/></Relationships>
</file>

<file path=ppt/slides/_rels/slide7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3.png"/></Relationships>
</file>

<file path=ppt/slides/_rels/slide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3.png"/></Relationships>
</file>

<file path=ppt/slides/_rels/slide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3.png"/></Relationships>
</file>

<file path=ppt/slides/_rels/slide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3.png"/></Relationships>
</file>

<file path=ppt/slides/_rels/slide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3.png"/></Relationships>
</file>

<file path=ppt/slides/_rels/slide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3.png"/></Relationships>
</file>

<file path=ppt/slides/_rels/slide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8.png"/></Relationships>
</file>

<file path=ppt/slides/_rels/slide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3.png"/></Relationships>
</file>

<file path=ppt/slides/_rels/slide7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8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9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9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3.png"/><Relationship Id="rId4" Type="http://schemas.openxmlformats.org/officeDocument/2006/relationships/image" Target="../media/image33.png"/></Relationships>
</file>

<file path=ppt/slides/_rels/slide9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3.png"/></Relationships>
</file>

<file path=ppt/slides/_rels/slide9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3.png"/></Relationships>
</file>

<file path=ppt/slides/_rels/slide9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4B0B5C5-238D-E8E2-4E6F-A0DE2C1E0C74}"/>
              </a:ext>
            </a:extLst>
          </p:cNvPr>
          <p:cNvPicPr>
            <a:picLocks noChangeAspect="1"/>
          </p:cNvPicPr>
          <p:nvPr/>
        </p:nvPicPr>
        <p:blipFill>
          <a:blip r:embed="rId3"/>
          <a:stretch>
            <a:fillRect/>
          </a:stretch>
        </p:blipFill>
        <p:spPr>
          <a:xfrm>
            <a:off x="0" y="-1466850"/>
            <a:ext cx="12192000" cy="9525000"/>
          </a:xfrm>
          <a:prstGeom prst="rect">
            <a:avLst/>
          </a:prstGeom>
        </p:spPr>
      </p:pic>
      <p:sp>
        <p:nvSpPr>
          <p:cNvPr id="6" name="Title 1">
            <a:extLst>
              <a:ext uri="{FF2B5EF4-FFF2-40B4-BE49-F238E27FC236}">
                <a16:creationId xmlns:a16="http://schemas.microsoft.com/office/drawing/2014/main" id="{579D884F-C00F-7C34-C3ED-9A0019EB77A0}"/>
              </a:ext>
            </a:extLst>
          </p:cNvPr>
          <p:cNvSpPr>
            <a:spLocks noGrp="1"/>
          </p:cNvSpPr>
          <p:nvPr>
            <p:ph type="title"/>
          </p:nvPr>
        </p:nvSpPr>
        <p:spPr>
          <a:xfrm>
            <a:off x="836140" y="-305486"/>
            <a:ext cx="10515600" cy="2069850"/>
          </a:xfrm>
        </p:spPr>
        <p:txBody>
          <a:bodyPr>
            <a:normAutofit/>
          </a:bodyPr>
          <a:lstStyle/>
          <a:p>
            <a:pPr algn="ctr"/>
            <a:r>
              <a:rPr lang="en-US" sz="5400" dirty="0"/>
              <a:t>Authentication Demystified</a:t>
            </a:r>
            <a:br>
              <a:rPr lang="en-US" sz="5400" dirty="0"/>
            </a:br>
            <a:r>
              <a:rPr lang="en-US" sz="4000" dirty="0">
                <a:solidFill>
                  <a:schemeClr val="bg1">
                    <a:lumMod val="65000"/>
                  </a:schemeClr>
                </a:solidFill>
              </a:rPr>
              <a:t>Basic Auth to Web Tokens in 60 minutes</a:t>
            </a:r>
          </a:p>
        </p:txBody>
      </p:sp>
      <p:sp>
        <p:nvSpPr>
          <p:cNvPr id="11" name="TextBox 10">
            <a:extLst>
              <a:ext uri="{FF2B5EF4-FFF2-40B4-BE49-F238E27FC236}">
                <a16:creationId xmlns:a16="http://schemas.microsoft.com/office/drawing/2014/main" id="{F4269EA4-587F-8BDC-3BD6-01A997C0FAEB}"/>
              </a:ext>
            </a:extLst>
          </p:cNvPr>
          <p:cNvSpPr txBox="1"/>
          <p:nvPr/>
        </p:nvSpPr>
        <p:spPr>
          <a:xfrm>
            <a:off x="5729161" y="5911275"/>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12" name="TextBox 11">
            <a:extLst>
              <a:ext uri="{FF2B5EF4-FFF2-40B4-BE49-F238E27FC236}">
                <a16:creationId xmlns:a16="http://schemas.microsoft.com/office/drawing/2014/main" id="{63C3515A-288F-BABE-FB70-D05C12056234}"/>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
        <p:nvSpPr>
          <p:cNvPr id="13" name="TextBox 12">
            <a:extLst>
              <a:ext uri="{FF2B5EF4-FFF2-40B4-BE49-F238E27FC236}">
                <a16:creationId xmlns:a16="http://schemas.microsoft.com/office/drawing/2014/main" id="{BAE69A3D-51F4-A42C-07A1-D2FAF9A74488}"/>
              </a:ext>
            </a:extLst>
          </p:cNvPr>
          <p:cNvSpPr txBox="1"/>
          <p:nvPr/>
        </p:nvSpPr>
        <p:spPr>
          <a:xfrm>
            <a:off x="20749" y="6030694"/>
            <a:ext cx="4132151" cy="646331"/>
          </a:xfrm>
          <a:prstGeom prst="rect">
            <a:avLst/>
          </a:prstGeom>
          <a:noFill/>
        </p:spPr>
        <p:txBody>
          <a:bodyPr wrap="square" rtlCol="0">
            <a:spAutoFit/>
          </a:bodyPr>
          <a:lstStyle/>
          <a:p>
            <a:r>
              <a:rPr lang="en-US" dirty="0">
                <a:solidFill>
                  <a:schemeClr val="bg1"/>
                </a:solidFill>
                <a:latin typeface="Segoe Print" panose="02000600000000000000" pitchFamily="2" charset="0"/>
              </a:rPr>
              <a:t>Don't worry, my session content is better than my AI art!</a:t>
            </a:r>
            <a:endParaRPr lang="en-US" sz="1400" dirty="0">
              <a:solidFill>
                <a:schemeClr val="bg1">
                  <a:lumMod val="65000"/>
                </a:schemeClr>
              </a:solidFill>
              <a:latin typeface="Segoe Print" panose="02000600000000000000" pitchFamily="2" charset="0"/>
            </a:endParaRPr>
          </a:p>
        </p:txBody>
      </p:sp>
    </p:spTree>
    <p:extLst>
      <p:ext uri="{BB962C8B-B14F-4D97-AF65-F5344CB8AC3E}">
        <p14:creationId xmlns:p14="http://schemas.microsoft.com/office/powerpoint/2010/main" val="31193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533237"/>
            <a:ext cx="7334250" cy="1569660"/>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There is no shared private key</a:t>
            </a:r>
            <a:r>
              <a:rPr lang="en-US" sz="3200" dirty="0">
                <a:solidFill>
                  <a:schemeClr val="bg1">
                    <a:lumMod val="95000"/>
                  </a:schemeClr>
                </a:solidFill>
                <a:latin typeface="Corbel" panose="020B0503020204020204" pitchFamily="34" charset="0"/>
              </a:rPr>
              <a:t>!</a:t>
            </a:r>
          </a:p>
          <a:p>
            <a:pPr algn="ct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How does token validation work?</a:t>
            </a:r>
          </a:p>
        </p:txBody>
      </p:sp>
    </p:spTree>
    <p:extLst>
      <p:ext uri="{BB962C8B-B14F-4D97-AF65-F5344CB8AC3E}">
        <p14:creationId xmlns:p14="http://schemas.microsoft.com/office/powerpoint/2010/main" val="344178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242957"/>
            <a:ext cx="7334250" cy="1569660"/>
          </a:xfrm>
          <a:prstGeom prst="rect">
            <a:avLst/>
          </a:prstGeom>
          <a:noFill/>
        </p:spPr>
        <p:txBody>
          <a:bodyPr wrap="square" rtlCol="0">
            <a:spAutoFit/>
          </a:bodyPr>
          <a:lstStyle/>
          <a:p>
            <a:pPr algn="ctr"/>
            <a:br>
              <a:rPr lang="en-US" sz="3200" b="1"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12" name="textbix">
            <a:extLst>
              <a:ext uri="{FF2B5EF4-FFF2-40B4-BE49-F238E27FC236}">
                <a16:creationId xmlns:a16="http://schemas.microsoft.com/office/drawing/2014/main" id="{D6BF440A-69E9-6141-B4CC-3E295FB817D1}"/>
              </a:ext>
            </a:extLst>
          </p:cNvPr>
          <p:cNvSpPr txBox="1"/>
          <p:nvPr/>
        </p:nvSpPr>
        <p:spPr>
          <a:xfrm>
            <a:off x="2390174" y="3250217"/>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uses</a:t>
            </a:r>
            <a:br>
              <a:rPr lang="en-US" sz="3200" b="1" dirty="0">
                <a:solidFill>
                  <a:schemeClr val="bg1">
                    <a:lumMod val="95000"/>
                  </a:schemeClr>
                </a:solidFill>
                <a:latin typeface="Corbel" panose="020B0503020204020204" pitchFamily="34" charset="0"/>
              </a:rPr>
            </a:br>
            <a:endParaRPr lang="en-US" sz="3200" b="1"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instead of shared private keys</a:t>
            </a:r>
          </a:p>
        </p:txBody>
      </p:sp>
      <p:pic>
        <p:nvPicPr>
          <p:cNvPr id="2" name="Picture 1">
            <a:extLst>
              <a:ext uri="{FF2B5EF4-FFF2-40B4-BE49-F238E27FC236}">
                <a16:creationId xmlns:a16="http://schemas.microsoft.com/office/drawing/2014/main" id="{7F202ADA-9B82-259C-252D-BCAD6ACEDC67}"/>
              </a:ext>
            </a:extLst>
          </p:cNvPr>
          <p:cNvPicPr>
            <a:picLocks noChangeAspect="1"/>
          </p:cNvPicPr>
          <p:nvPr/>
        </p:nvPicPr>
        <p:blipFill>
          <a:blip r:embed="rId5"/>
          <a:stretch>
            <a:fillRect/>
          </a:stretch>
        </p:blipFill>
        <p:spPr>
          <a:xfrm>
            <a:off x="3551822" y="6923788"/>
            <a:ext cx="1668244" cy="852321"/>
          </a:xfrm>
          <a:prstGeom prst="rect">
            <a:avLst/>
          </a:prstGeom>
        </p:spPr>
      </p:pic>
      <p:pic>
        <p:nvPicPr>
          <p:cNvPr id="3" name="Picture 2">
            <a:extLst>
              <a:ext uri="{FF2B5EF4-FFF2-40B4-BE49-F238E27FC236}">
                <a16:creationId xmlns:a16="http://schemas.microsoft.com/office/drawing/2014/main" id="{53466170-4D1A-5835-E327-B8314826BCB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691026" y="6936892"/>
            <a:ext cx="1692337" cy="849222"/>
          </a:xfrm>
          <a:prstGeom prst="rect">
            <a:avLst/>
          </a:prstGeom>
        </p:spPr>
      </p:pic>
      <p:sp>
        <p:nvSpPr>
          <p:cNvPr id="6" name="!!txtPublic">
            <a:extLst>
              <a:ext uri="{FF2B5EF4-FFF2-40B4-BE49-F238E27FC236}">
                <a16:creationId xmlns:a16="http://schemas.microsoft.com/office/drawing/2014/main" id="{FAFCD7BD-20DB-C366-21A7-F99E7259E7C5}"/>
              </a:ext>
            </a:extLst>
          </p:cNvPr>
          <p:cNvSpPr txBox="1"/>
          <p:nvPr/>
        </p:nvSpPr>
        <p:spPr>
          <a:xfrm>
            <a:off x="6860511" y="7420476"/>
            <a:ext cx="926611"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a:t>
            </a:r>
          </a:p>
        </p:txBody>
      </p:sp>
      <p:sp>
        <p:nvSpPr>
          <p:cNvPr id="7" name="!!txtPrivate">
            <a:extLst>
              <a:ext uri="{FF2B5EF4-FFF2-40B4-BE49-F238E27FC236}">
                <a16:creationId xmlns:a16="http://schemas.microsoft.com/office/drawing/2014/main" id="{C4B735D1-A1F8-15BD-F4E9-51240D87BC18}"/>
              </a:ext>
            </a:extLst>
          </p:cNvPr>
          <p:cNvSpPr txBox="1"/>
          <p:nvPr/>
        </p:nvSpPr>
        <p:spPr>
          <a:xfrm>
            <a:off x="3580515" y="7404800"/>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8" name="Txt4">
            <a:extLst>
              <a:ext uri="{FF2B5EF4-FFF2-40B4-BE49-F238E27FC236}">
                <a16:creationId xmlns:a16="http://schemas.microsoft.com/office/drawing/2014/main" id="{CF21741C-1500-7174-A72E-1D969635A199}"/>
              </a:ext>
            </a:extLst>
          </p:cNvPr>
          <p:cNvSpPr txBox="1"/>
          <p:nvPr/>
        </p:nvSpPr>
        <p:spPr>
          <a:xfrm>
            <a:off x="2704903" y="794798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 message </a:t>
            </a:r>
            <a:r>
              <a:rPr lang="en-US" sz="2000" b="1" dirty="0">
                <a:solidFill>
                  <a:schemeClr val="bg1"/>
                </a:solidFill>
                <a:latin typeface="Corbel" panose="020B0503020204020204" pitchFamily="34" charset="0"/>
              </a:rPr>
              <a:t>signed</a:t>
            </a:r>
            <a:r>
              <a:rPr lang="en-US" sz="2000" dirty="0">
                <a:solidFill>
                  <a:schemeClr val="bg1"/>
                </a:solidFill>
                <a:latin typeface="Corbel" panose="020B0503020204020204" pitchFamily="34" charset="0"/>
              </a:rPr>
              <a:t> with this…</a:t>
            </a:r>
            <a:endParaRPr lang="en-US" sz="2000" b="1" dirty="0">
              <a:solidFill>
                <a:schemeClr val="bg1"/>
              </a:solidFill>
              <a:latin typeface="Corbel" panose="020B0503020204020204" pitchFamily="34" charset="0"/>
            </a:endParaRPr>
          </a:p>
        </p:txBody>
      </p:sp>
      <p:cxnSp>
        <p:nvCxnSpPr>
          <p:cNvPr id="11" name="Straight Arrow Connector 10">
            <a:extLst>
              <a:ext uri="{FF2B5EF4-FFF2-40B4-BE49-F238E27FC236}">
                <a16:creationId xmlns:a16="http://schemas.microsoft.com/office/drawing/2014/main" id="{7DE7D76A-5AA0-F931-9826-88D531A60A4D}"/>
              </a:ext>
            </a:extLst>
          </p:cNvPr>
          <p:cNvCxnSpPr>
            <a:cxnSpLocks/>
            <a:stCxn id="8" idx="0"/>
          </p:cNvCxnSpPr>
          <p:nvPr/>
        </p:nvCxnSpPr>
        <p:spPr>
          <a:xfrm flipV="1">
            <a:off x="3962485" y="7494603"/>
            <a:ext cx="599853"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3" name="Txt4">
            <a:extLst>
              <a:ext uri="{FF2B5EF4-FFF2-40B4-BE49-F238E27FC236}">
                <a16:creationId xmlns:a16="http://schemas.microsoft.com/office/drawing/2014/main" id="{A1FAECA3-6AB6-BA12-289D-640B050142A5}"/>
              </a:ext>
            </a:extLst>
          </p:cNvPr>
          <p:cNvSpPr txBox="1"/>
          <p:nvPr/>
        </p:nvSpPr>
        <p:spPr>
          <a:xfrm>
            <a:off x="7537195" y="7951111"/>
            <a:ext cx="280408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 can be </a:t>
            </a:r>
            <a:r>
              <a:rPr lang="en-US" sz="2000" b="1" dirty="0">
                <a:solidFill>
                  <a:schemeClr val="bg1"/>
                </a:solidFill>
                <a:latin typeface="Corbel" panose="020B0503020204020204" pitchFamily="34" charset="0"/>
              </a:rPr>
              <a:t>verified</a:t>
            </a:r>
          </a:p>
          <a:p>
            <a:pPr algn="ctr"/>
            <a:r>
              <a:rPr lang="en-US" sz="2000" dirty="0">
                <a:solidFill>
                  <a:schemeClr val="bg1"/>
                </a:solidFill>
                <a:latin typeface="Corbel" panose="020B0503020204020204" pitchFamily="34" charset="0"/>
              </a:rPr>
              <a:t>with this</a:t>
            </a:r>
            <a:endParaRPr lang="en-US" sz="2000" b="1" dirty="0">
              <a:solidFill>
                <a:schemeClr val="bg1"/>
              </a:solidFill>
              <a:latin typeface="Corbel" panose="020B0503020204020204" pitchFamily="34" charset="0"/>
            </a:endParaRPr>
          </a:p>
        </p:txBody>
      </p:sp>
      <p:cxnSp>
        <p:nvCxnSpPr>
          <p:cNvPr id="14" name="Straight Arrow Connector 13">
            <a:extLst>
              <a:ext uri="{FF2B5EF4-FFF2-40B4-BE49-F238E27FC236}">
                <a16:creationId xmlns:a16="http://schemas.microsoft.com/office/drawing/2014/main" id="{A4D6EAB7-C4F3-0006-7614-D2925E08DEBD}"/>
              </a:ext>
            </a:extLst>
          </p:cNvPr>
          <p:cNvCxnSpPr>
            <a:cxnSpLocks/>
          </p:cNvCxnSpPr>
          <p:nvPr/>
        </p:nvCxnSpPr>
        <p:spPr>
          <a:xfrm rot="16200000" flipV="1">
            <a:off x="8024839" y="7497733"/>
            <a:ext cx="455392"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067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6" grpId="0"/>
      <p:bldP spid="7" grpId="0"/>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 name="!!txtKeyCrypto">
            <a:extLst>
              <a:ext uri="{FF2B5EF4-FFF2-40B4-BE49-F238E27FC236}">
                <a16:creationId xmlns:a16="http://schemas.microsoft.com/office/drawing/2014/main" id="{EDBD1330-4DCE-684A-3689-424B47155C43}"/>
              </a:ext>
            </a:extLst>
          </p:cNvPr>
          <p:cNvSpPr txBox="1"/>
          <p:nvPr/>
        </p:nvSpPr>
        <p:spPr>
          <a:xfrm>
            <a:off x="2397431" y="3242957"/>
            <a:ext cx="7334250" cy="1569660"/>
          </a:xfrm>
          <a:prstGeom prst="rect">
            <a:avLst/>
          </a:prstGeom>
          <a:noFill/>
        </p:spPr>
        <p:txBody>
          <a:bodyPr wrap="square" rtlCol="0">
            <a:spAutoFit/>
          </a:bodyPr>
          <a:lstStyle/>
          <a:p>
            <a:pPr algn="ctr"/>
            <a:br>
              <a:rPr lang="en-US" sz="3200" b="1">
                <a:solidFill>
                  <a:schemeClr val="bg1">
                    <a:lumMod val="95000"/>
                  </a:schemeClr>
                </a:solidFill>
                <a:latin typeface="Corbel" panose="020B0503020204020204" pitchFamily="34" charset="0"/>
              </a:rPr>
            </a:br>
            <a:r>
              <a:rPr lang="en-US" sz="3200" b="1">
                <a:solidFill>
                  <a:schemeClr val="bg1">
                    <a:lumMod val="95000"/>
                  </a:schemeClr>
                </a:solidFill>
                <a:latin typeface="Corbel" panose="020B0503020204020204" pitchFamily="34" charset="0"/>
              </a:rPr>
              <a:t>public </a:t>
            </a:r>
            <a:r>
              <a:rPr lang="en-US" sz="3200" b="1" dirty="0">
                <a:solidFill>
                  <a:schemeClr val="bg1">
                    <a:lumMod val="95000"/>
                  </a:schemeClr>
                </a:solidFill>
                <a:latin typeface="Corbel" panose="020B0503020204020204" pitchFamily="34" charset="0"/>
              </a:rPr>
              <a:t>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6" name="Txt4">
            <a:extLst>
              <a:ext uri="{FF2B5EF4-FFF2-40B4-BE49-F238E27FC236}">
                <a16:creationId xmlns:a16="http://schemas.microsoft.com/office/drawing/2014/main" id="{A1115D35-7331-E56B-EA7D-74473D824170}"/>
              </a:ext>
            </a:extLst>
          </p:cNvPr>
          <p:cNvSpPr txBox="1"/>
          <p:nvPr/>
        </p:nvSpPr>
        <p:spPr>
          <a:xfrm>
            <a:off x="2704903" y="566198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 message </a:t>
            </a:r>
            <a:r>
              <a:rPr lang="en-US" sz="2000" b="1" dirty="0">
                <a:solidFill>
                  <a:schemeClr val="bg1"/>
                </a:solidFill>
                <a:latin typeface="Corbel" panose="020B0503020204020204" pitchFamily="34" charset="0"/>
              </a:rPr>
              <a:t>signed</a:t>
            </a:r>
            <a:r>
              <a:rPr lang="en-US" sz="2000" dirty="0">
                <a:solidFill>
                  <a:schemeClr val="bg1"/>
                </a:solidFill>
                <a:latin typeface="Corbel" panose="020B0503020204020204" pitchFamily="34" charset="0"/>
              </a:rPr>
              <a:t> with this…</a:t>
            </a:r>
            <a:endParaRPr lang="en-US" sz="2000" b="1" dirty="0">
              <a:solidFill>
                <a:schemeClr val="bg1"/>
              </a:solidFill>
              <a:latin typeface="Corbel" panose="020B0503020204020204" pitchFamily="34" charset="0"/>
            </a:endParaRPr>
          </a:p>
        </p:txBody>
      </p:sp>
      <p:cxnSp>
        <p:nvCxnSpPr>
          <p:cNvPr id="7" name="Straight Arrow Connector 6">
            <a:extLst>
              <a:ext uri="{FF2B5EF4-FFF2-40B4-BE49-F238E27FC236}">
                <a16:creationId xmlns:a16="http://schemas.microsoft.com/office/drawing/2014/main" id="{ED91E7C8-673D-309B-86F6-CD31F55F47A3}"/>
              </a:ext>
            </a:extLst>
          </p:cNvPr>
          <p:cNvCxnSpPr>
            <a:cxnSpLocks/>
            <a:stCxn id="6" idx="0"/>
          </p:cNvCxnSpPr>
          <p:nvPr/>
        </p:nvCxnSpPr>
        <p:spPr>
          <a:xfrm flipV="1">
            <a:off x="3962485" y="5208603"/>
            <a:ext cx="599853"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3" name="Txt4">
            <a:extLst>
              <a:ext uri="{FF2B5EF4-FFF2-40B4-BE49-F238E27FC236}">
                <a16:creationId xmlns:a16="http://schemas.microsoft.com/office/drawing/2014/main" id="{EADC7D74-FA3D-FBBD-4242-ED86C95E487C}"/>
              </a:ext>
            </a:extLst>
          </p:cNvPr>
          <p:cNvSpPr txBox="1"/>
          <p:nvPr/>
        </p:nvSpPr>
        <p:spPr>
          <a:xfrm>
            <a:off x="7537195" y="5665111"/>
            <a:ext cx="280408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 can be </a:t>
            </a:r>
            <a:r>
              <a:rPr lang="en-US" sz="2000" b="1" dirty="0">
                <a:solidFill>
                  <a:schemeClr val="bg1"/>
                </a:solidFill>
                <a:latin typeface="Corbel" panose="020B0503020204020204" pitchFamily="34" charset="0"/>
              </a:rPr>
              <a:t>verified</a:t>
            </a:r>
          </a:p>
          <a:p>
            <a:pPr algn="ctr"/>
            <a:r>
              <a:rPr lang="en-US" sz="2000" dirty="0">
                <a:solidFill>
                  <a:schemeClr val="bg1"/>
                </a:solidFill>
                <a:latin typeface="Corbel" panose="020B0503020204020204" pitchFamily="34" charset="0"/>
              </a:rPr>
              <a:t>with this</a:t>
            </a:r>
            <a:endParaRPr lang="en-US" sz="2000" b="1" dirty="0">
              <a:solidFill>
                <a:schemeClr val="bg1"/>
              </a:solidFill>
              <a:latin typeface="Corbel" panose="020B0503020204020204" pitchFamily="34" charset="0"/>
            </a:endParaRPr>
          </a:p>
        </p:txBody>
      </p:sp>
      <p:cxnSp>
        <p:nvCxnSpPr>
          <p:cNvPr id="14" name="Straight Arrow Connector 13">
            <a:extLst>
              <a:ext uri="{FF2B5EF4-FFF2-40B4-BE49-F238E27FC236}">
                <a16:creationId xmlns:a16="http://schemas.microsoft.com/office/drawing/2014/main" id="{E14F1E5C-0283-F88E-5F4A-922593C14FC2}"/>
              </a:ext>
            </a:extLst>
          </p:cNvPr>
          <p:cNvCxnSpPr>
            <a:cxnSpLocks/>
          </p:cNvCxnSpPr>
          <p:nvPr/>
        </p:nvCxnSpPr>
        <p:spPr>
          <a:xfrm rot="16200000" flipV="1">
            <a:off x="8024839" y="5211733"/>
            <a:ext cx="455392"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82AD85B-FCA4-F4CE-9900-1FBFA50FFA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554931" y="4307588"/>
            <a:ext cx="1662025" cy="852321"/>
          </a:xfrm>
          <a:prstGeom prst="rect">
            <a:avLst/>
          </a:prstGeom>
        </p:spPr>
      </p:pic>
      <p:pic>
        <p:nvPicPr>
          <p:cNvPr id="15" name="Picture 14">
            <a:extLst>
              <a:ext uri="{FF2B5EF4-FFF2-40B4-BE49-F238E27FC236}">
                <a16:creationId xmlns:a16="http://schemas.microsoft.com/office/drawing/2014/main" id="{D1D4289C-BF5E-0EA1-0E91-73FC3E45BC9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691026" y="4320691"/>
            <a:ext cx="1692337" cy="849223"/>
          </a:xfrm>
          <a:prstGeom prst="rect">
            <a:avLst/>
          </a:prstGeom>
        </p:spPr>
      </p:pic>
      <p:sp>
        <p:nvSpPr>
          <p:cNvPr id="16" name="!!txtPublic">
            <a:extLst>
              <a:ext uri="{FF2B5EF4-FFF2-40B4-BE49-F238E27FC236}">
                <a16:creationId xmlns:a16="http://schemas.microsoft.com/office/drawing/2014/main" id="{BE770AD9-6168-C3BF-6270-5EA71BAAA853}"/>
              </a:ext>
            </a:extLst>
          </p:cNvPr>
          <p:cNvSpPr txBox="1"/>
          <p:nvPr/>
        </p:nvSpPr>
        <p:spPr>
          <a:xfrm>
            <a:off x="6860511" y="4804276"/>
            <a:ext cx="926611"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a:t>
            </a:r>
          </a:p>
        </p:txBody>
      </p:sp>
      <p:sp>
        <p:nvSpPr>
          <p:cNvPr id="17" name="!!txtPrivate">
            <a:extLst>
              <a:ext uri="{FF2B5EF4-FFF2-40B4-BE49-F238E27FC236}">
                <a16:creationId xmlns:a16="http://schemas.microsoft.com/office/drawing/2014/main" id="{40C7F715-1AA6-63BB-EFDC-6DFECE02AF60}"/>
              </a:ext>
            </a:extLst>
          </p:cNvPr>
          <p:cNvSpPr txBox="1"/>
          <p:nvPr/>
        </p:nvSpPr>
        <p:spPr>
          <a:xfrm>
            <a:off x="3580515" y="4788600"/>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Tree>
    <p:extLst>
      <p:ext uri="{BB962C8B-B14F-4D97-AF65-F5344CB8AC3E}">
        <p14:creationId xmlns:p14="http://schemas.microsoft.com/office/powerpoint/2010/main" val="34865778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CDD1D0D4-F968-167A-E1F3-5775CC2B3D83}"/>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305FBEB-2BD7-8728-505C-D842D8F5A5A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07589" y="2898544"/>
            <a:ext cx="1668244" cy="849398"/>
          </a:xfrm>
          <a:prstGeom prst="rect">
            <a:avLst/>
          </a:prstGeom>
        </p:spPr>
      </p:pic>
      <p:sp>
        <p:nvSpPr>
          <p:cNvPr id="11" name="!!txtPrivate">
            <a:extLst>
              <a:ext uri="{FF2B5EF4-FFF2-40B4-BE49-F238E27FC236}">
                <a16:creationId xmlns:a16="http://schemas.microsoft.com/office/drawing/2014/main" id="{915F19EC-D3BC-26F5-10ED-CD210D6F250E}"/>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17" name="Group 16">
            <a:extLst>
              <a:ext uri="{FF2B5EF4-FFF2-40B4-BE49-F238E27FC236}">
                <a16:creationId xmlns:a16="http://schemas.microsoft.com/office/drawing/2014/main" id="{74E09A1C-B8D7-6AEE-5F19-DB6D6BB3C052}"/>
              </a:ext>
            </a:extLst>
          </p:cNvPr>
          <p:cNvGrpSpPr/>
          <p:nvPr/>
        </p:nvGrpSpPr>
        <p:grpSpPr>
          <a:xfrm>
            <a:off x="5081187" y="7281570"/>
            <a:ext cx="1014813" cy="1313715"/>
            <a:chOff x="9592919" y="3281030"/>
            <a:chExt cx="2412301" cy="3122817"/>
          </a:xfrm>
        </p:grpSpPr>
        <p:sp>
          <p:nvSpPr>
            <p:cNvPr id="18" name="Freeform 158">
              <a:extLst>
                <a:ext uri="{FF2B5EF4-FFF2-40B4-BE49-F238E27FC236}">
                  <a16:creationId xmlns:a16="http://schemas.microsoft.com/office/drawing/2014/main" id="{D2B3E4BB-1B1D-14B4-4455-93CD8B12C0F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 name="Group 18">
              <a:extLst>
                <a:ext uri="{FF2B5EF4-FFF2-40B4-BE49-F238E27FC236}">
                  <a16:creationId xmlns:a16="http://schemas.microsoft.com/office/drawing/2014/main" id="{6A542F99-3069-E0B6-B820-ED7F5E7D7425}"/>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A12D4E99-A990-7E54-19B0-513FC2C6175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4877CE62-6FE7-3499-E684-E8A19E4C44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3641FC35-7268-BC1B-8199-DA450EA231A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E50446D8-2252-377D-5429-6041C442EF5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Freeform 161">
              <a:extLst>
                <a:ext uri="{FF2B5EF4-FFF2-40B4-BE49-F238E27FC236}">
                  <a16:creationId xmlns:a16="http://schemas.microsoft.com/office/drawing/2014/main" id="{2E393CE5-59CE-D937-DEAC-714C5D01091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5CAEF36A-185F-9DAD-7828-F830FCF3084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2">
            <a:extLst>
              <a:ext uri="{FF2B5EF4-FFF2-40B4-BE49-F238E27FC236}">
                <a16:creationId xmlns:a16="http://schemas.microsoft.com/office/drawing/2014/main" id="{33DB39D9-32C2-A854-3FCA-A8FC97C418F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7722563"/>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6C7DF07-CDDB-AD34-F883-369F317F373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
        <p:nvSpPr>
          <p:cNvPr id="6" name="!!txtPublic">
            <a:extLst>
              <a:ext uri="{FF2B5EF4-FFF2-40B4-BE49-F238E27FC236}">
                <a16:creationId xmlns:a16="http://schemas.microsoft.com/office/drawing/2014/main" id="{A9EFF321-CF0C-B54C-35D4-8638D1FCFA7F}"/>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13" name="TextBox 12">
            <a:extLst>
              <a:ext uri="{FF2B5EF4-FFF2-40B4-BE49-F238E27FC236}">
                <a16:creationId xmlns:a16="http://schemas.microsoft.com/office/drawing/2014/main" id="{F84E7A8D-F73E-88FB-04BD-2A052CEA8EAF}"/>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14" name="!!txtOther">
            <a:extLst>
              <a:ext uri="{FF2B5EF4-FFF2-40B4-BE49-F238E27FC236}">
                <a16:creationId xmlns:a16="http://schemas.microsoft.com/office/drawing/2014/main" id="{7D810106-E2C6-9A6F-8BE8-B1FD04EEA87D}"/>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spTree>
    <p:extLst>
      <p:ext uri="{BB962C8B-B14F-4D97-AF65-F5344CB8AC3E}">
        <p14:creationId xmlns:p14="http://schemas.microsoft.com/office/powerpoint/2010/main" val="23402594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16410EDE-8111-9895-5A39-D2E3822F5C0A}"/>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Public">
            <a:extLst>
              <a:ext uri="{FF2B5EF4-FFF2-40B4-BE49-F238E27FC236}">
                <a16:creationId xmlns:a16="http://schemas.microsoft.com/office/drawing/2014/main" id="{91301A2C-D1D9-A8C0-9958-60723CEB7D23}"/>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29" name="TextBox 28">
            <a:extLst>
              <a:ext uri="{FF2B5EF4-FFF2-40B4-BE49-F238E27FC236}">
                <a16:creationId xmlns:a16="http://schemas.microsoft.com/office/drawing/2014/main" id="{0FB7E438-FCAA-B18F-B744-F6EB8D5F041B}"/>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36" name="!!txtOther">
            <a:extLst>
              <a:ext uri="{FF2B5EF4-FFF2-40B4-BE49-F238E27FC236}">
                <a16:creationId xmlns:a16="http://schemas.microsoft.com/office/drawing/2014/main" id="{5ACD3CEC-40EB-E2F8-ABAF-019EE3160098}"/>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pic>
        <p:nvPicPr>
          <p:cNvPr id="3" name="Picture 2">
            <a:extLst>
              <a:ext uri="{FF2B5EF4-FFF2-40B4-BE49-F238E27FC236}">
                <a16:creationId xmlns:a16="http://schemas.microsoft.com/office/drawing/2014/main" id="{AC561CE5-540B-6389-BC25-A55FC5D47C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07589" y="2898543"/>
            <a:ext cx="1668244" cy="849398"/>
          </a:xfrm>
          <a:prstGeom prst="rect">
            <a:avLst/>
          </a:prstGeom>
        </p:spPr>
      </p:pic>
      <p:sp>
        <p:nvSpPr>
          <p:cNvPr id="22" name="!!txtPrivate">
            <a:extLst>
              <a:ext uri="{FF2B5EF4-FFF2-40B4-BE49-F238E27FC236}">
                <a16:creationId xmlns:a16="http://schemas.microsoft.com/office/drawing/2014/main" id="{3010A830-8972-DB13-0296-BB2F51DD4CE3}"/>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Arrow 1">
            <a:extLst>
              <a:ext uri="{FF2B5EF4-FFF2-40B4-BE49-F238E27FC236}">
                <a16:creationId xmlns:a16="http://schemas.microsoft.com/office/drawing/2014/main" id="{C8C1352B-508D-267C-A2A2-3B80E9B015FC}"/>
              </a:ext>
            </a:extLst>
          </p:cNvPr>
          <p:cNvCxnSpPr>
            <a:cxnSpLocks/>
          </p:cNvCxnSpPr>
          <p:nvPr/>
        </p:nvCxnSpPr>
        <p:spPr>
          <a:xfrm flipV="1">
            <a:off x="6961966" y="3427450"/>
            <a:ext cx="2547575" cy="1729168"/>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4" name="Arrow 1">
            <a:extLst>
              <a:ext uri="{FF2B5EF4-FFF2-40B4-BE49-F238E27FC236}">
                <a16:creationId xmlns:a16="http://schemas.microsoft.com/office/drawing/2014/main" id="{DD598862-F5F4-2BD3-2985-7C83763C1C0C}"/>
              </a:ext>
            </a:extLst>
          </p:cNvPr>
          <p:cNvCxnSpPr>
            <a:cxnSpLocks/>
          </p:cNvCxnSpPr>
          <p:nvPr/>
        </p:nvCxnSpPr>
        <p:spPr>
          <a:xfrm flipH="1">
            <a:off x="7301069" y="3740320"/>
            <a:ext cx="2322554" cy="1587777"/>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8609990" y="4152570"/>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8611866" y="4151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30" name="!!txtSig">
            <a:extLst>
              <a:ext uri="{FF2B5EF4-FFF2-40B4-BE49-F238E27FC236}">
                <a16:creationId xmlns:a16="http://schemas.microsoft.com/office/drawing/2014/main" id="{50887EA7-3C0A-44D7-84AB-85FFDBEC7249}"/>
              </a:ext>
            </a:extLst>
          </p:cNvPr>
          <p:cNvSpPr txBox="1"/>
          <p:nvPr/>
        </p:nvSpPr>
        <p:spPr>
          <a:xfrm>
            <a:off x="8612593" y="4451203"/>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5" name="!!Arrow 4">
            <a:extLst>
              <a:ext uri="{FF2B5EF4-FFF2-40B4-BE49-F238E27FC236}">
                <a16:creationId xmlns:a16="http://schemas.microsoft.com/office/drawing/2014/main" id="{742875F6-D0CE-877A-BEFC-3EDF624BFC5B}"/>
              </a:ext>
            </a:extLst>
          </p:cNvPr>
          <p:cNvCxnSpPr>
            <a:cxnSpLocks/>
          </p:cNvCxnSpPr>
          <p:nvPr/>
        </p:nvCxnSpPr>
        <p:spPr>
          <a:xfrm flipV="1">
            <a:off x="10387666" y="3750615"/>
            <a:ext cx="0" cy="400743"/>
          </a:xfrm>
          <a:prstGeom prst="straightConnector1">
            <a:avLst/>
          </a:prstGeom>
          <a:ln w="15875">
            <a:solidFill>
              <a:schemeClr val="bg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E9D0B34-3A51-1EE4-D245-4EAA9176E2B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Tree>
    <p:extLst>
      <p:ext uri="{BB962C8B-B14F-4D97-AF65-F5344CB8AC3E}">
        <p14:creationId xmlns:p14="http://schemas.microsoft.com/office/powerpoint/2010/main" val="29047790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5"/>
                                        </p:tgtEl>
                                      </p:cBhvr>
                                    </p:animEffect>
                                    <p:set>
                                      <p:cBhvr>
                                        <p:cTn id="25" dur="1" fill="hold">
                                          <p:stCondLst>
                                            <p:cond delay="499"/>
                                          </p:stCondLst>
                                        </p:cTn>
                                        <p:tgtEl>
                                          <p:spTgt spid="35"/>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2"/>
                                        </p:tgtEl>
                                      </p:cBhvr>
                                    </p:animEffect>
                                    <p:set>
                                      <p:cBhvr>
                                        <p:cTn id="28" dur="1" fill="hold">
                                          <p:stCondLst>
                                            <p:cond delay="499"/>
                                          </p:stCondLst>
                                        </p:cTn>
                                        <p:tgtEl>
                                          <p:spTgt spid="32"/>
                                        </p:tgtEl>
                                        <p:attrNameLst>
                                          <p:attrName>style.visibility</p:attrName>
                                        </p:attrNameLst>
                                      </p:cBhvr>
                                      <p:to>
                                        <p:strVal val="hidden"/>
                                      </p:to>
                                    </p:se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up)">
                                      <p:cBhvr>
                                        <p:cTn id="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30" grpId="0"/>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6190C9-F564-FD1B-52BD-B28264ADE8F0}"/>
              </a:ext>
            </a:extLst>
          </p:cNvPr>
          <p:cNvPicPr>
            <a:picLocks noChangeAspect="1"/>
          </p:cNvPicPr>
          <p:nvPr/>
        </p:nvPicPr>
        <p:blipFill>
          <a:blip r:embed="rId3"/>
          <a:stretch>
            <a:fillRect/>
          </a:stretch>
        </p:blipFill>
        <p:spPr>
          <a:xfrm>
            <a:off x="10007589" y="2897082"/>
            <a:ext cx="1668244" cy="852321"/>
          </a:xfrm>
          <a:prstGeom prst="rect">
            <a:avLst/>
          </a:prstGeom>
        </p:spPr>
      </p:pic>
      <p:sp>
        <p:nvSpPr>
          <p:cNvPr id="20" name="!!txtPrivate">
            <a:extLst>
              <a:ext uri="{FF2B5EF4-FFF2-40B4-BE49-F238E27FC236}">
                <a16:creationId xmlns:a16="http://schemas.microsoft.com/office/drawing/2014/main" id="{1A3BBAAF-4B1F-E145-540D-28D52EFBD1E0}"/>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Arrow 1">
            <a:extLst>
              <a:ext uri="{FF2B5EF4-FFF2-40B4-BE49-F238E27FC236}">
                <a16:creationId xmlns:a16="http://schemas.microsoft.com/office/drawing/2014/main" id="{DD598862-F5F4-2BD3-2985-7C83763C1C0C}"/>
              </a:ext>
            </a:extLst>
          </p:cNvPr>
          <p:cNvCxnSpPr>
            <a:cxnSpLocks/>
          </p:cNvCxnSpPr>
          <p:nvPr/>
        </p:nvCxnSpPr>
        <p:spPr>
          <a:xfrm flipH="1" flipV="1">
            <a:off x="3498010" y="3386427"/>
            <a:ext cx="1674065" cy="1520363"/>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2274245" y="4198835"/>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2276121" y="4197623"/>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30" name="!!txtSig">
            <a:extLst>
              <a:ext uri="{FF2B5EF4-FFF2-40B4-BE49-F238E27FC236}">
                <a16:creationId xmlns:a16="http://schemas.microsoft.com/office/drawing/2014/main" id="{50887EA7-3C0A-44D7-84AB-85FFDBEC7249}"/>
              </a:ext>
            </a:extLst>
          </p:cNvPr>
          <p:cNvSpPr txBox="1"/>
          <p:nvPr/>
        </p:nvSpPr>
        <p:spPr>
          <a:xfrm>
            <a:off x="2276848" y="4497468"/>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 name="!!Arrow 4">
            <a:extLst>
              <a:ext uri="{FF2B5EF4-FFF2-40B4-BE49-F238E27FC236}">
                <a16:creationId xmlns:a16="http://schemas.microsoft.com/office/drawing/2014/main" id="{6BFA2838-5F8C-E3DB-BF80-D23D8340335D}"/>
              </a:ext>
            </a:extLst>
          </p:cNvPr>
          <p:cNvCxnSpPr>
            <a:cxnSpLocks/>
          </p:cNvCxnSpPr>
          <p:nvPr/>
        </p:nvCxnSpPr>
        <p:spPr>
          <a:xfrm flipH="1">
            <a:off x="3795792" y="2813545"/>
            <a:ext cx="2602627" cy="0"/>
          </a:xfrm>
          <a:prstGeom prst="straightConnector1">
            <a:avLst/>
          </a:prstGeom>
          <a:ln w="15875">
            <a:solidFill>
              <a:schemeClr val="bg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B288A719-CE1D-78A2-1304-312D0B6F796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
        <p:nvSpPr>
          <p:cNvPr id="24" name="Rectangle: Rounded Corners 23">
            <a:extLst>
              <a:ext uri="{FF2B5EF4-FFF2-40B4-BE49-F238E27FC236}">
                <a16:creationId xmlns:a16="http://schemas.microsoft.com/office/drawing/2014/main" id="{A134054B-421D-68FB-9415-C52E1A8EC81D}"/>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xtPublic">
            <a:extLst>
              <a:ext uri="{FF2B5EF4-FFF2-40B4-BE49-F238E27FC236}">
                <a16:creationId xmlns:a16="http://schemas.microsoft.com/office/drawing/2014/main" id="{C23F7D38-9872-7777-1A30-07D936224F39}"/>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26" name="TextBox 25">
            <a:extLst>
              <a:ext uri="{FF2B5EF4-FFF2-40B4-BE49-F238E27FC236}">
                <a16:creationId xmlns:a16="http://schemas.microsoft.com/office/drawing/2014/main" id="{BE65BAA4-7480-13F9-6DE4-717389B69B51}"/>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27" name="!!txtOther">
            <a:extLst>
              <a:ext uri="{FF2B5EF4-FFF2-40B4-BE49-F238E27FC236}">
                <a16:creationId xmlns:a16="http://schemas.microsoft.com/office/drawing/2014/main" id="{30154393-7C9D-1353-9C7C-E4AFEFA294F9}"/>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sp>
        <p:nvSpPr>
          <p:cNvPr id="32" name="Txt4">
            <a:extLst>
              <a:ext uri="{FF2B5EF4-FFF2-40B4-BE49-F238E27FC236}">
                <a16:creationId xmlns:a16="http://schemas.microsoft.com/office/drawing/2014/main" id="{F5C81259-C987-224C-7909-80F8415B1911}"/>
              </a:ext>
            </a:extLst>
          </p:cNvPr>
          <p:cNvSpPr txBox="1"/>
          <p:nvPr/>
        </p:nvSpPr>
        <p:spPr>
          <a:xfrm>
            <a:off x="3736460" y="243380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Gets public key and validates signature</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26929346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
        <p:nvSpPr>
          <p:cNvPr id="3" name="!!txtKeyCrypto">
            <a:extLst>
              <a:ext uri="{FF2B5EF4-FFF2-40B4-BE49-F238E27FC236}">
                <a16:creationId xmlns:a16="http://schemas.microsoft.com/office/drawing/2014/main" id="{2346EC45-C0A4-4BB2-7464-C588ECDC8E4E}"/>
              </a:ext>
            </a:extLst>
          </p:cNvPr>
          <p:cNvSpPr txBox="1"/>
          <p:nvPr/>
        </p:nvSpPr>
        <p:spPr>
          <a:xfrm>
            <a:off x="1308859" y="-778181"/>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2" name="Group 1">
            <a:extLst>
              <a:ext uri="{FF2B5EF4-FFF2-40B4-BE49-F238E27FC236}">
                <a16:creationId xmlns:a16="http://schemas.microsoft.com/office/drawing/2014/main" id="{2DD35404-DF56-8186-8959-CB23625A2B40}"/>
              </a:ext>
            </a:extLst>
          </p:cNvPr>
          <p:cNvGrpSpPr/>
          <p:nvPr/>
        </p:nvGrpSpPr>
        <p:grpSpPr>
          <a:xfrm>
            <a:off x="5081187" y="7150941"/>
            <a:ext cx="1014813" cy="1313715"/>
            <a:chOff x="9592919" y="3281030"/>
            <a:chExt cx="2412301" cy="3122817"/>
          </a:xfrm>
        </p:grpSpPr>
        <p:sp>
          <p:nvSpPr>
            <p:cNvPr id="4" name="Freeform 158">
              <a:extLst>
                <a:ext uri="{FF2B5EF4-FFF2-40B4-BE49-F238E27FC236}">
                  <a16:creationId xmlns:a16="http://schemas.microsoft.com/office/drawing/2014/main" id="{EC16894E-1300-7DBF-E043-3A8451B4928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DF5C96C5-95EF-CFB1-5D69-169A045E7B87}"/>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1D9ACA3A-0307-6B11-4D7D-99AB34AA2BA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0F1826F-D5BC-7F1F-7241-8C6493A0E19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09AA1569-13A5-97F1-C591-62C71473841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62F11B0D-17CC-CF39-B3F0-444A110CC67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6C13AC88-0860-D1AC-3FAB-190983C6EB3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96214A80-E370-7CF8-CD34-13E2BDB9CDF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F675AE8A-63B7-4DBC-BA7A-5BA94CBD4B2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759193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19" name="!!Sidebar">
            <a:extLst>
              <a:ext uri="{FF2B5EF4-FFF2-40B4-BE49-F238E27FC236}">
                <a16:creationId xmlns:a16="http://schemas.microsoft.com/office/drawing/2014/main" id="{3C5D745C-C1D0-DE2A-FC12-0001A7AA39A3}"/>
              </a:ext>
            </a:extLst>
          </p:cNvPr>
          <p:cNvSpPr txBox="1"/>
          <p:nvPr/>
        </p:nvSpPr>
        <p:spPr>
          <a:xfrm>
            <a:off x="-2432850" y="894744"/>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20" name="Picture 19">
            <a:extLst>
              <a:ext uri="{FF2B5EF4-FFF2-40B4-BE49-F238E27FC236}">
                <a16:creationId xmlns:a16="http://schemas.microsoft.com/office/drawing/2014/main" id="{8AC1C98B-D556-98B9-729D-E1230156AA02}"/>
              </a:ext>
            </a:extLst>
          </p:cNvPr>
          <p:cNvPicPr>
            <a:picLocks noChangeAspect="1"/>
          </p:cNvPicPr>
          <p:nvPr/>
        </p:nvPicPr>
        <p:blipFill>
          <a:blip r:embed="rId4"/>
          <a:stretch>
            <a:fillRect/>
          </a:stretch>
        </p:blipFill>
        <p:spPr>
          <a:xfrm>
            <a:off x="12226987" y="918996"/>
            <a:ext cx="1325060" cy="1413909"/>
          </a:xfrm>
          <a:prstGeom prst="rect">
            <a:avLst/>
          </a:prstGeom>
        </p:spPr>
      </p:pic>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AF5E1E7-F096-B344-8E23-A37788B616FE}"/>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5"/>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pic>
        <p:nvPicPr>
          <p:cNvPr id="42" name="Picture 41">
            <a:extLst>
              <a:ext uri="{FF2B5EF4-FFF2-40B4-BE49-F238E27FC236}">
                <a16:creationId xmlns:a16="http://schemas.microsoft.com/office/drawing/2014/main" id="{9AE8F01A-43D9-3814-0C82-AFBBB9E6EAE3}"/>
              </a:ext>
            </a:extLst>
          </p:cNvPr>
          <p:cNvPicPr>
            <a:picLocks noChangeAspect="1"/>
          </p:cNvPicPr>
          <p:nvPr/>
        </p:nvPicPr>
        <p:blipFill>
          <a:blip r:embed="rId6"/>
          <a:stretch>
            <a:fillRect/>
          </a:stretch>
        </p:blipFill>
        <p:spPr>
          <a:xfrm>
            <a:off x="8262859" y="7374544"/>
            <a:ext cx="2391507" cy="1266688"/>
          </a:xfrm>
          <a:prstGeom prst="rect">
            <a:avLst/>
          </a:prstGeom>
        </p:spPr>
      </p:pic>
      <p:sp>
        <p:nvSpPr>
          <p:cNvPr id="43" name="Txt4">
            <a:extLst>
              <a:ext uri="{FF2B5EF4-FFF2-40B4-BE49-F238E27FC236}">
                <a16:creationId xmlns:a16="http://schemas.microsoft.com/office/drawing/2014/main" id="{FD67D69B-3BBB-243D-6B83-BD722E28B9BA}"/>
              </a:ext>
            </a:extLst>
          </p:cNvPr>
          <p:cNvSpPr txBox="1"/>
          <p:nvPr/>
        </p:nvSpPr>
        <p:spPr>
          <a:xfrm>
            <a:off x="7346204" y="8657453"/>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45" name="!!Sidebar2">
            <a:extLst>
              <a:ext uri="{FF2B5EF4-FFF2-40B4-BE49-F238E27FC236}">
                <a16:creationId xmlns:a16="http://schemas.microsoft.com/office/drawing/2014/main" id="{75A5EC5B-C0AF-9B26-2E73-E7116AB9E664}"/>
              </a:ext>
            </a:extLst>
          </p:cNvPr>
          <p:cNvSpPr txBox="1"/>
          <p:nvPr/>
        </p:nvSpPr>
        <p:spPr>
          <a:xfrm>
            <a:off x="2470732" y="-804617"/>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sp>
        <p:nvSpPr>
          <p:cNvPr id="46" name="TextBox 45">
            <a:extLst>
              <a:ext uri="{FF2B5EF4-FFF2-40B4-BE49-F238E27FC236}">
                <a16:creationId xmlns:a16="http://schemas.microsoft.com/office/drawing/2014/main" id="{672E68A4-BB20-D0B9-39A0-2CB9FE42693E}"/>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47" name="TextBox 46">
            <a:extLst>
              <a:ext uri="{FF2B5EF4-FFF2-40B4-BE49-F238E27FC236}">
                <a16:creationId xmlns:a16="http://schemas.microsoft.com/office/drawing/2014/main" id="{17154C56-4925-8F09-C2BD-615CE9C4CEFE}"/>
              </a:ext>
            </a:extLst>
          </p:cNvPr>
          <p:cNvSpPr txBox="1"/>
          <p:nvPr/>
        </p:nvSpPr>
        <p:spPr>
          <a:xfrm>
            <a:off x="7285432"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Resource Server</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B87633BA-537C-CA5E-5662-445B40094033}"/>
              </a:ext>
            </a:extLst>
          </p:cNvPr>
          <p:cNvPicPr>
            <a:picLocks noChangeAspect="1"/>
          </p:cNvPicPr>
          <p:nvPr/>
        </p:nvPicPr>
        <p:blipFill>
          <a:blip r:embed="rId4"/>
          <a:stretch>
            <a:fillRect/>
          </a:stretch>
        </p:blipFill>
        <p:spPr>
          <a:xfrm>
            <a:off x="8280096" y="1950093"/>
            <a:ext cx="1325060" cy="1413909"/>
          </a:xfrm>
          <a:prstGeom prst="rect">
            <a:avLst/>
          </a:prstGeom>
        </p:spPr>
      </p:pic>
    </p:spTree>
    <p:extLst>
      <p:ext uri="{BB962C8B-B14F-4D97-AF65-F5344CB8AC3E}">
        <p14:creationId xmlns:p14="http://schemas.microsoft.com/office/powerpoint/2010/main" val="3771142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par>
                                <p:cTn id="11" presetID="10" presetClass="exit" presetSubtype="0" fill="hold" nodeType="withEffect">
                                  <p:stCondLst>
                                    <p:cond delay="0"/>
                                  </p:stCondLst>
                                  <p:childTnLst>
                                    <p:animEffect transition="out" filter="fade">
                                      <p:cBhvr>
                                        <p:cTn id="12" dur="500"/>
                                        <p:tgtEl>
                                          <p:spTgt spid="18"/>
                                        </p:tgtEl>
                                      </p:cBhvr>
                                    </p:animEffect>
                                    <p:set>
                                      <p:cBhvr>
                                        <p:cTn id="13" dur="1" fill="hold">
                                          <p:stCondLst>
                                            <p:cond delay="499"/>
                                          </p:stCondLst>
                                        </p:cTn>
                                        <p:tgtEl>
                                          <p:spTgt spid="18"/>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22" presetClass="entr" presetSubtype="8"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par>
                                <p:cTn id="26" presetID="10" presetClass="exit" presetSubtype="0" fill="hold" nodeType="withEffect">
                                  <p:stCondLst>
                                    <p:cond delay="0"/>
                                  </p:stCondLst>
                                  <p:childTnLst>
                                    <p:animEffect transition="out" filter="fade">
                                      <p:cBhvr>
                                        <p:cTn id="27" dur="500"/>
                                        <p:tgtEl>
                                          <p:spTgt spid="51"/>
                                        </p:tgtEl>
                                      </p:cBhvr>
                                    </p:animEffect>
                                    <p:set>
                                      <p:cBhvr>
                                        <p:cTn id="28" dur="1" fill="hold">
                                          <p:stCondLst>
                                            <p:cond delay="499"/>
                                          </p:stCondLst>
                                        </p:cTn>
                                        <p:tgtEl>
                                          <p:spTgt spid="51"/>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1015663"/>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Service provider</a:t>
            </a:r>
            <a:br>
              <a:rPr lang="en-US" sz="2000" dirty="0">
                <a:solidFill>
                  <a:srgbClr val="FF0000"/>
                </a:solidFill>
                <a:latin typeface="Corbel" panose="020B0503020204020204" pitchFamily="34" charset="0"/>
              </a:rPr>
            </a:br>
            <a:r>
              <a:rPr lang="en-US" sz="2000" b="1" dirty="0">
                <a:solidFill>
                  <a:srgbClr val="FF0000"/>
                </a:solidFill>
                <a:latin typeface="Corbel" panose="020B0503020204020204" pitchFamily="34" charset="0"/>
              </a:rPr>
              <a:t>authenticates</a:t>
            </a:r>
            <a:br>
              <a:rPr lang="en-US" sz="2000" b="1" dirty="0">
                <a:solidFill>
                  <a:srgbClr val="FF0000"/>
                </a:solidFill>
                <a:latin typeface="Corbel" panose="020B0503020204020204" pitchFamily="34" charset="0"/>
              </a:rPr>
            </a:br>
            <a:r>
              <a:rPr lang="en-US" sz="2000" dirty="0">
                <a:solidFill>
                  <a:srgbClr val="FF0000"/>
                </a:solidFill>
                <a:latin typeface="Corbel" panose="020B0503020204020204" pitchFamily="34" charset="0"/>
              </a:rPr>
              <a:t>as Alice</a:t>
            </a:r>
            <a:endParaRPr lang="en-US" sz="2000" b="1" dirty="0">
              <a:solidFill>
                <a:srgbClr val="FF0000"/>
              </a:solidFill>
              <a:latin typeface="Corbel" panose="020B0503020204020204" pitchFamily="34" charset="0"/>
            </a:endParaRP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78481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rgbClr val="D37011"/>
                </a:solidFill>
                <a:latin typeface="Corbel" panose="020B0503020204020204" pitchFamily="34" charset="0"/>
              </a:rPr>
              <a:t>authenticates</a:t>
            </a:r>
          </a:p>
          <a:p>
            <a:pPr algn="ctr"/>
            <a:r>
              <a:rPr lang="en-US" sz="2000" dirty="0">
                <a:solidFill>
                  <a:schemeClr val="bg1"/>
                </a:solidFill>
                <a:latin typeface="Corbel" panose="020B0503020204020204" pitchFamily="34" charset="0"/>
              </a:rPr>
              <a:t>to the 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a:t>
            </a:r>
            <a:br>
              <a:rPr lang="en-US" sz="2000" dirty="0">
                <a:solidFill>
                  <a:schemeClr val="bg1"/>
                </a:solidFill>
                <a:latin typeface="Corbel" panose="020B0503020204020204" pitchFamily="34" charset="0"/>
              </a:rPr>
            </a:br>
            <a:r>
              <a:rPr lang="en-US" sz="2000" b="1" dirty="0">
                <a:solidFill>
                  <a:srgbClr val="D37011"/>
                </a:solidFill>
                <a:latin typeface="Corbel" panose="020B0503020204020204" pitchFamily="34" charset="0"/>
              </a:rPr>
              <a:t>authorized</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to use Alice's data</a:t>
            </a:r>
            <a:endParaRPr lang="en-US" sz="2000" b="1" dirty="0">
              <a:solidFill>
                <a:schemeClr val="bg1"/>
              </a:solidFill>
              <a:latin typeface="Corbel" panose="020B0503020204020204" pitchFamily="34" charset="0"/>
            </a:endParaRP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28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rot="5400000" flipH="1" flipV="1">
            <a:off x="6725557"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
        <p:nvSpPr>
          <p:cNvPr id="5" name="!!Req3BG">
            <a:extLst>
              <a:ext uri="{FF2B5EF4-FFF2-40B4-BE49-F238E27FC236}">
                <a16:creationId xmlns:a16="http://schemas.microsoft.com/office/drawing/2014/main" id="{4B5742D5-47CB-223C-FA33-42F5525F04BE}"/>
              </a:ext>
            </a:extLst>
          </p:cNvPr>
          <p:cNvSpPr/>
          <p:nvPr/>
        </p:nvSpPr>
        <p:spPr>
          <a:xfrm>
            <a:off x="4052414" y="3062932"/>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Req3Text">
            <a:extLst>
              <a:ext uri="{FF2B5EF4-FFF2-40B4-BE49-F238E27FC236}">
                <a16:creationId xmlns:a16="http://schemas.microsoft.com/office/drawing/2014/main" id="{1EC11F0C-9E2C-2A18-7F98-ECEEA1E504F9}"/>
              </a:ext>
            </a:extLst>
          </p:cNvPr>
          <p:cNvSpPr txBox="1"/>
          <p:nvPr/>
        </p:nvSpPr>
        <p:spPr>
          <a:xfrm>
            <a:off x="4097375" y="3062933"/>
            <a:ext cx="3570207"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Shutterfly</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a:off x="7138200" y="3549836"/>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7439660" y="451294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7593548" y="455284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spTree>
    <p:extLst>
      <p:ext uri="{BB962C8B-B14F-4D97-AF65-F5344CB8AC3E}">
        <p14:creationId xmlns:p14="http://schemas.microsoft.com/office/powerpoint/2010/main" val="428282229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rot="5400000" flipH="1" flipV="1">
            <a:off x="6725557"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
        <p:nvSpPr>
          <p:cNvPr id="5" name="!!Req3BG">
            <a:extLst>
              <a:ext uri="{FF2B5EF4-FFF2-40B4-BE49-F238E27FC236}">
                <a16:creationId xmlns:a16="http://schemas.microsoft.com/office/drawing/2014/main" id="{4B5742D5-47CB-223C-FA33-42F5525F04BE}"/>
              </a:ext>
            </a:extLst>
          </p:cNvPr>
          <p:cNvSpPr/>
          <p:nvPr/>
        </p:nvSpPr>
        <p:spPr>
          <a:xfrm>
            <a:off x="5189489" y="3803828"/>
            <a:ext cx="2404059" cy="47854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Req3Text">
            <a:extLst>
              <a:ext uri="{FF2B5EF4-FFF2-40B4-BE49-F238E27FC236}">
                <a16:creationId xmlns:a16="http://schemas.microsoft.com/office/drawing/2014/main" id="{1EC11F0C-9E2C-2A18-7F98-ECEEA1E504F9}"/>
              </a:ext>
            </a:extLst>
          </p:cNvPr>
          <p:cNvSpPr txBox="1"/>
          <p:nvPr/>
        </p:nvSpPr>
        <p:spPr>
          <a:xfrm>
            <a:off x="5426304" y="3802834"/>
            <a:ext cx="3570207" cy="400110"/>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Let's do it!</a:t>
            </a:r>
          </a:p>
        </p:txBody>
      </p:sp>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a:off x="7138200" y="3549836"/>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7439660" y="451294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7593548" y="4552847"/>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302 Redirect</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7629344" y="4889892"/>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7585801" y="48547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341456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22" presetClass="entr" presetSubtype="4"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22" presetClass="entr" presetSubtype="1"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up)">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0" grpId="0" animBg="1"/>
      <p:bldP spid="18" grpId="0"/>
      <p:bldP spid="9" grpId="0" animBg="1"/>
      <p:bldP spid="3" grpId="0"/>
    </p:bld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rot="5400000" flipH="1">
            <a:off x="3451571" y="3259552"/>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016378" y="3447756"/>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4170266" y="3487654"/>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302 Redirect</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4206062" y="3824699"/>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162519" y="3789534"/>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15164750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1825505"/>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4766063" y="1865403"/>
            <a:ext cx="1723549"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GetPhotos</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4801859" y="2202448"/>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2167283"/>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29957172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7368652"/>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780964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16347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Tree>
    <p:extLst>
      <p:ext uri="{BB962C8B-B14F-4D97-AF65-F5344CB8AC3E}">
        <p14:creationId xmlns:p14="http://schemas.microsoft.com/office/powerpoint/2010/main" val="41768344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73968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
        <p:nvSpPr>
          <p:cNvPr id="8" name="!!txtTokenDesc2">
            <a:extLst>
              <a:ext uri="{FF2B5EF4-FFF2-40B4-BE49-F238E27FC236}">
                <a16:creationId xmlns:a16="http://schemas.microsoft.com/office/drawing/2014/main" id="{8004B932-4AB4-0CA1-25D2-F7AD7867DF47}"/>
              </a:ext>
            </a:extLst>
          </p:cNvPr>
          <p:cNvSpPr txBox="1"/>
          <p:nvPr/>
        </p:nvSpPr>
        <p:spPr>
          <a:xfrm>
            <a:off x="4725812" y="405906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Black box – </a:t>
            </a:r>
            <a:r>
              <a:rPr lang="en-US" dirty="0">
                <a:latin typeface="Corbel" panose="020B0503020204020204" pitchFamily="34" charset="0"/>
                <a:cs typeface="Courier New" panose="02070309020205020404" pitchFamily="49" charset="0"/>
              </a:rPr>
              <a:t>Shutterfly cannot extract data from it</a:t>
            </a:r>
            <a:endParaRPr lang="en-US" sz="1800" b="1" dirty="0">
              <a:latin typeface="Corbel" panose="020B0503020204020204" pitchFamily="34" charset="0"/>
              <a:cs typeface="Courier New" panose="02070309020205020404" pitchFamily="49" charset="0"/>
            </a:endParaRPr>
          </a:p>
        </p:txBody>
      </p:sp>
    </p:spTree>
    <p:extLst>
      <p:ext uri="{BB962C8B-B14F-4D97-AF65-F5344CB8AC3E}">
        <p14:creationId xmlns:p14="http://schemas.microsoft.com/office/powerpoint/2010/main" val="26474901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73968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
        <p:nvSpPr>
          <p:cNvPr id="8" name="!!txtTokenDesc2">
            <a:extLst>
              <a:ext uri="{FF2B5EF4-FFF2-40B4-BE49-F238E27FC236}">
                <a16:creationId xmlns:a16="http://schemas.microsoft.com/office/drawing/2014/main" id="{8004B932-4AB4-0CA1-25D2-F7AD7867DF47}"/>
              </a:ext>
            </a:extLst>
          </p:cNvPr>
          <p:cNvSpPr txBox="1"/>
          <p:nvPr/>
        </p:nvSpPr>
        <p:spPr>
          <a:xfrm>
            <a:off x="4725812" y="405906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Black box – </a:t>
            </a:r>
            <a:r>
              <a:rPr lang="en-US" dirty="0">
                <a:latin typeface="Corbel" panose="020B0503020204020204" pitchFamily="34" charset="0"/>
                <a:cs typeface="Courier New" panose="02070309020205020404" pitchFamily="49" charset="0"/>
              </a:rPr>
              <a:t>Shutterfly cannot extract data from it</a:t>
            </a:r>
            <a:endParaRPr lang="en-US" sz="1800" b="1" dirty="0">
              <a:latin typeface="Corbel" panose="020B0503020204020204" pitchFamily="34" charset="0"/>
              <a:cs typeface="Courier New" panose="02070309020205020404" pitchFamily="49" charset="0"/>
            </a:endParaRPr>
          </a:p>
        </p:txBody>
      </p:sp>
      <p:sp>
        <p:nvSpPr>
          <p:cNvPr id="4" name="!!Sidebar 2">
            <a:extLst>
              <a:ext uri="{FF2B5EF4-FFF2-40B4-BE49-F238E27FC236}">
                <a16:creationId xmlns:a16="http://schemas.microsoft.com/office/drawing/2014/main" id="{7119C68D-FD57-0BA1-ED61-BBA31FC82DD0}"/>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3561006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4581911"/>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23642907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7034826"/>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21253427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
        <p:nvSpPr>
          <p:cNvPr id="29" name="TextBox 28">
            <a:extLst>
              <a:ext uri="{FF2B5EF4-FFF2-40B4-BE49-F238E27FC236}">
                <a16:creationId xmlns:a16="http://schemas.microsoft.com/office/drawing/2014/main" id="{732A3CF8-DBFE-DB32-A430-DD9A81BE90B7}"/>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306684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Lst>
  </p:timing>
</p:sld>
</file>

<file path=ppt/slides/slide121.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6148416" y="3394475"/>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Tree>
    <p:extLst>
      <p:ext uri="{BB962C8B-B14F-4D97-AF65-F5344CB8AC3E}">
        <p14:creationId xmlns:p14="http://schemas.microsoft.com/office/powerpoint/2010/main" val="39709150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6148416" y="3394475"/>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
        <p:nvSpPr>
          <p:cNvPr id="2" name="Rectangle: Rounded Corners 1">
            <a:extLst>
              <a:ext uri="{FF2B5EF4-FFF2-40B4-BE49-F238E27FC236}">
                <a16:creationId xmlns:a16="http://schemas.microsoft.com/office/drawing/2014/main" id="{4AC9104D-79BD-E42B-FD14-1B06AF0190E5}"/>
              </a:ext>
            </a:extLst>
          </p:cNvPr>
          <p:cNvSpPr/>
          <p:nvPr/>
        </p:nvSpPr>
        <p:spPr>
          <a:xfrm>
            <a:off x="7131377" y="4516653"/>
            <a:ext cx="4033007" cy="830997"/>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099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7034826"/>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6148416" y="3394475"/>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
        <p:nvSpPr>
          <p:cNvPr id="2" name="Rectangle: Rounded Corners 1">
            <a:extLst>
              <a:ext uri="{FF2B5EF4-FFF2-40B4-BE49-F238E27FC236}">
                <a16:creationId xmlns:a16="http://schemas.microsoft.com/office/drawing/2014/main" id="{4AC9104D-79BD-E42B-FD14-1B06AF0190E5}"/>
              </a:ext>
            </a:extLst>
          </p:cNvPr>
          <p:cNvSpPr/>
          <p:nvPr/>
        </p:nvSpPr>
        <p:spPr>
          <a:xfrm>
            <a:off x="1297872" y="4755976"/>
            <a:ext cx="3946354" cy="1200329"/>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126134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786446"/>
            <a:ext cx="2192632" cy="834179"/>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8234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WHICH service was the token             </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 issued to?</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
        <p:nvSpPr>
          <p:cNvPr id="4" name="!!txtOIDC">
            <a:extLst>
              <a:ext uri="{FF2B5EF4-FFF2-40B4-BE49-F238E27FC236}">
                <a16:creationId xmlns:a16="http://schemas.microsoft.com/office/drawing/2014/main" id="{DB740B26-ED05-B8A3-BD7F-62AF2DAFF0E8}"/>
              </a:ext>
            </a:extLst>
          </p:cNvPr>
          <p:cNvSpPr txBox="1"/>
          <p:nvPr/>
        </p:nvSpPr>
        <p:spPr>
          <a:xfrm>
            <a:off x="3350429" y="4178829"/>
            <a:ext cx="2160127" cy="369332"/>
          </a:xfrm>
          <a:prstGeom prst="rect">
            <a:avLst/>
          </a:prstGeom>
          <a:noFill/>
        </p:spPr>
        <p:txBody>
          <a:bodyPr wrap="square">
            <a:spAutoFit/>
          </a:bodyPr>
          <a:lstStyle/>
          <a:p>
            <a:r>
              <a:rPr lang="en-US" sz="1800" b="1" dirty="0">
                <a:solidFill>
                  <a:srgbClr val="0070C0"/>
                </a:solidFill>
                <a:latin typeface="Courier New" panose="02070309020205020404" pitchFamily="49" charset="0"/>
                <a:cs typeface="Courier New" panose="02070309020205020404" pitchFamily="49" charset="0"/>
              </a:rPr>
              <a:t>{OIDC Token}</a:t>
            </a:r>
          </a:p>
        </p:txBody>
      </p:sp>
      <p:cxnSp>
        <p:nvCxnSpPr>
          <p:cNvPr id="8" name="!!Arrow4">
            <a:extLst>
              <a:ext uri="{FF2B5EF4-FFF2-40B4-BE49-F238E27FC236}">
                <a16:creationId xmlns:a16="http://schemas.microsoft.com/office/drawing/2014/main" id="{D6E149FC-E71C-409A-ADBC-B8A0DF7733F5}"/>
              </a:ext>
            </a:extLst>
          </p:cNvPr>
          <p:cNvCxnSpPr>
            <a:cxnSpLocks/>
          </p:cNvCxnSpPr>
          <p:nvPr/>
        </p:nvCxnSpPr>
        <p:spPr>
          <a:xfrm>
            <a:off x="5290458" y="4379901"/>
            <a:ext cx="1642155" cy="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EC0A2E7-D5F3-1998-86A0-3E6BE3EFE076}"/>
              </a:ext>
            </a:extLst>
          </p:cNvPr>
          <p:cNvGrpSpPr/>
          <p:nvPr/>
        </p:nvGrpSpPr>
        <p:grpSpPr>
          <a:xfrm>
            <a:off x="5429530" y="6918711"/>
            <a:ext cx="1014813" cy="1313715"/>
            <a:chOff x="9592919" y="3281030"/>
            <a:chExt cx="2412301" cy="3122817"/>
          </a:xfrm>
        </p:grpSpPr>
        <p:sp>
          <p:nvSpPr>
            <p:cNvPr id="29" name="Freeform 158">
              <a:extLst>
                <a:ext uri="{FF2B5EF4-FFF2-40B4-BE49-F238E27FC236}">
                  <a16:creationId xmlns:a16="http://schemas.microsoft.com/office/drawing/2014/main" id="{05322748-F461-B568-7B1A-9A02126677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0B737F16-E4B5-006E-0505-D91124A9BF98}"/>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29A9397C-D666-15C4-357E-1BDBDAC034C8}"/>
                  </a:ext>
                </a:extLst>
              </p:cNvPr>
              <p:cNvGrpSpPr/>
              <p:nvPr/>
            </p:nvGrpSpPr>
            <p:grpSpPr>
              <a:xfrm>
                <a:off x="6048941" y="4798352"/>
                <a:ext cx="542456" cy="1088197"/>
                <a:chOff x="6048941" y="4798352"/>
                <a:chExt cx="542456" cy="1088197"/>
              </a:xfrm>
            </p:grpSpPr>
            <p:sp>
              <p:nvSpPr>
                <p:cNvPr id="35" name="Freeform 159">
                  <a:extLst>
                    <a:ext uri="{FF2B5EF4-FFF2-40B4-BE49-F238E27FC236}">
                      <a16:creationId xmlns:a16="http://schemas.microsoft.com/office/drawing/2014/main" id="{9FD0D3BF-C45A-8609-1C81-7D808D92A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60">
                  <a:extLst>
                    <a:ext uri="{FF2B5EF4-FFF2-40B4-BE49-F238E27FC236}">
                      <a16:creationId xmlns:a16="http://schemas.microsoft.com/office/drawing/2014/main" id="{38566E42-C06A-AEDA-251D-D3F8A09605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BECBEC00-04AE-46BD-D735-5D0AF249E84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671DC912-9AFD-EDFD-E8F2-21308A4340B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CE0619C0-AA19-86D1-8F1D-BE7100E0001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8235814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786446"/>
            <a:ext cx="2192632" cy="834179"/>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8234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0070C0"/>
                </a:solidFill>
                <a:latin typeface="Corbel" panose="020B0503020204020204" pitchFamily="34" charset="0"/>
              </a:rPr>
              <a:t>OpenID Connect</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DOES allow</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"Log in with Facebook"</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
        <p:nvSpPr>
          <p:cNvPr id="4" name="!!txtOIDC">
            <a:extLst>
              <a:ext uri="{FF2B5EF4-FFF2-40B4-BE49-F238E27FC236}">
                <a16:creationId xmlns:a16="http://schemas.microsoft.com/office/drawing/2014/main" id="{DB740B26-ED05-B8A3-BD7F-62AF2DAFF0E8}"/>
              </a:ext>
            </a:extLst>
          </p:cNvPr>
          <p:cNvSpPr txBox="1"/>
          <p:nvPr/>
        </p:nvSpPr>
        <p:spPr>
          <a:xfrm>
            <a:off x="3350429" y="4178829"/>
            <a:ext cx="2160127" cy="369332"/>
          </a:xfrm>
          <a:prstGeom prst="rect">
            <a:avLst/>
          </a:prstGeom>
          <a:noFill/>
        </p:spPr>
        <p:txBody>
          <a:bodyPr wrap="square">
            <a:spAutoFit/>
          </a:bodyPr>
          <a:lstStyle/>
          <a:p>
            <a:r>
              <a:rPr lang="en-US" sz="1800" b="1" dirty="0">
                <a:solidFill>
                  <a:srgbClr val="0070C0"/>
                </a:solidFill>
                <a:latin typeface="Courier New" panose="02070309020205020404" pitchFamily="49" charset="0"/>
                <a:cs typeface="Courier New" panose="02070309020205020404" pitchFamily="49" charset="0"/>
              </a:rPr>
              <a:t>{OIDC Token}</a:t>
            </a:r>
          </a:p>
        </p:txBody>
      </p:sp>
      <p:grpSp>
        <p:nvGrpSpPr>
          <p:cNvPr id="5" name="Group 4">
            <a:extLst>
              <a:ext uri="{FF2B5EF4-FFF2-40B4-BE49-F238E27FC236}">
                <a16:creationId xmlns:a16="http://schemas.microsoft.com/office/drawing/2014/main" id="{00A7367B-6FD1-86B9-C349-74E0A7FEA6A9}"/>
              </a:ext>
            </a:extLst>
          </p:cNvPr>
          <p:cNvGrpSpPr/>
          <p:nvPr/>
        </p:nvGrpSpPr>
        <p:grpSpPr>
          <a:xfrm>
            <a:off x="5429530" y="4770597"/>
            <a:ext cx="1014813" cy="1313715"/>
            <a:chOff x="9592919" y="3281030"/>
            <a:chExt cx="2412301" cy="3122817"/>
          </a:xfrm>
        </p:grpSpPr>
        <p:sp>
          <p:nvSpPr>
            <p:cNvPr id="6" name="Freeform 158">
              <a:extLst>
                <a:ext uri="{FF2B5EF4-FFF2-40B4-BE49-F238E27FC236}">
                  <a16:creationId xmlns:a16="http://schemas.microsoft.com/office/drawing/2014/main" id="{BDBEFD57-575F-CD94-A49C-0C6A11C04CB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9199E5B1-9572-5615-EA5D-FD0ACAF17A3E}"/>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0F8FD4C8-E424-75B4-AC69-7408990209E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1D5CF174-EC58-DA8A-9E88-8F0EFF2D3E0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FA3C8908-BA4E-80B8-945B-8D45EB9925E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7CC79028-ABB3-D3B4-EEA1-9AD1F48486D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BAF7C70-0AC5-14D4-F7BC-87F91AA772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9A1355E1-DA6D-5369-920C-82A87E638EF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xt4">
            <a:extLst>
              <a:ext uri="{FF2B5EF4-FFF2-40B4-BE49-F238E27FC236}">
                <a16:creationId xmlns:a16="http://schemas.microsoft.com/office/drawing/2014/main" id="{CD22E22B-B71E-AC1F-C6D2-88D2C331DA39}"/>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WHO authorized the token?</a:t>
            </a:r>
          </a:p>
        </p:txBody>
      </p:sp>
      <p:sp>
        <p:nvSpPr>
          <p:cNvPr id="17" name="Txt4">
            <a:extLst>
              <a:ext uri="{FF2B5EF4-FFF2-40B4-BE49-F238E27FC236}">
                <a16:creationId xmlns:a16="http://schemas.microsoft.com/office/drawing/2014/main" id="{4828C4B8-E8F8-7B2A-1048-2D049FEF4896}"/>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HOW was it authorized?</a:t>
            </a:r>
          </a:p>
        </p:txBody>
      </p:sp>
      <p:sp>
        <p:nvSpPr>
          <p:cNvPr id="18" name="Txt4">
            <a:extLst>
              <a:ext uri="{FF2B5EF4-FFF2-40B4-BE49-F238E27FC236}">
                <a16:creationId xmlns:a16="http://schemas.microsoft.com/office/drawing/2014/main" id="{EFF0A2E6-BF1D-FB7B-9CAF-FFE8055A566D}"/>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WHICH service was the token             </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 issued to?</a:t>
            </a:r>
          </a:p>
        </p:txBody>
      </p:sp>
      <p:cxnSp>
        <p:nvCxnSpPr>
          <p:cNvPr id="20" name="!!Arrow4">
            <a:extLst>
              <a:ext uri="{FF2B5EF4-FFF2-40B4-BE49-F238E27FC236}">
                <a16:creationId xmlns:a16="http://schemas.microsoft.com/office/drawing/2014/main" id="{A22F23C3-AE82-5D4D-4562-BB67555718E2}"/>
              </a:ext>
            </a:extLst>
          </p:cNvPr>
          <p:cNvCxnSpPr>
            <a:cxnSpLocks/>
          </p:cNvCxnSpPr>
          <p:nvPr/>
        </p:nvCxnSpPr>
        <p:spPr>
          <a:xfrm>
            <a:off x="5290458" y="4379901"/>
            <a:ext cx="1642155" cy="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09132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50" name="Picture 2" descr="saml-logo">
            <a:extLst>
              <a:ext uri="{FF2B5EF4-FFF2-40B4-BE49-F238E27FC236}">
                <a16:creationId xmlns:a16="http://schemas.microsoft.com/office/drawing/2014/main" id="{29594248-A388-DB86-EE08-95ACE09EEB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33" y="5243689"/>
            <a:ext cx="2573564" cy="63200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A1853862-4D4B-FCD3-6140-B0165735C472}"/>
              </a:ext>
            </a:extLst>
          </p:cNvPr>
          <p:cNvPicPr>
            <a:picLocks noChangeAspect="1"/>
          </p:cNvPicPr>
          <p:nvPr/>
        </p:nvPicPr>
        <p:blipFill>
          <a:blip r:embed="rId4"/>
          <a:stretch>
            <a:fillRect/>
          </a:stretch>
        </p:blipFill>
        <p:spPr>
          <a:xfrm>
            <a:off x="304697" y="819833"/>
            <a:ext cx="2753316" cy="851807"/>
          </a:xfrm>
          <a:prstGeom prst="rect">
            <a:avLst/>
          </a:prstGeom>
        </p:spPr>
      </p:pic>
      <p:pic>
        <p:nvPicPr>
          <p:cNvPr id="2052" name="Picture 4" descr="OAuth 2.0 logo">
            <a:extLst>
              <a:ext uri="{FF2B5EF4-FFF2-40B4-BE49-F238E27FC236}">
                <a16:creationId xmlns:a16="http://schemas.microsoft.com/office/drawing/2014/main" id="{8D004524-D32D-7C87-846B-4F4ADD87FE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766" y="2097541"/>
            <a:ext cx="118110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1045">
            <a:extLst>
              <a:ext uri="{FF2B5EF4-FFF2-40B4-BE49-F238E27FC236}">
                <a16:creationId xmlns:a16="http://schemas.microsoft.com/office/drawing/2014/main" id="{C7571E72-4B7A-F78A-018D-67B95E182864}"/>
              </a:ext>
            </a:extLst>
          </p:cNvPr>
          <p:cNvPicPr>
            <a:picLocks noChangeAspect="1"/>
          </p:cNvPicPr>
          <p:nvPr/>
        </p:nvPicPr>
        <p:blipFill>
          <a:blip r:embed="rId6"/>
          <a:stretch>
            <a:fillRect/>
          </a:stretch>
        </p:blipFill>
        <p:spPr>
          <a:xfrm>
            <a:off x="723274" y="3646213"/>
            <a:ext cx="2110083" cy="1000265"/>
          </a:xfrm>
          <a:prstGeom prst="rect">
            <a:avLst/>
          </a:prstGeom>
        </p:spPr>
      </p:pic>
      <p:sp>
        <p:nvSpPr>
          <p:cNvPr id="1047" name="TextBox 1046">
            <a:extLst>
              <a:ext uri="{FF2B5EF4-FFF2-40B4-BE49-F238E27FC236}">
                <a16:creationId xmlns:a16="http://schemas.microsoft.com/office/drawing/2014/main" id="{F99F948A-F288-63D4-2FB5-E30C31656631}"/>
              </a:ext>
            </a:extLst>
          </p:cNvPr>
          <p:cNvSpPr txBox="1"/>
          <p:nvPr/>
        </p:nvSpPr>
        <p:spPr>
          <a:xfrm>
            <a:off x="3323874" y="961271"/>
            <a:ext cx="8563429"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Token format for securely exchanging data</a:t>
            </a:r>
          </a:p>
        </p:txBody>
      </p:sp>
      <p:sp>
        <p:nvSpPr>
          <p:cNvPr id="1049" name="TextBox 1048">
            <a:extLst>
              <a:ext uri="{FF2B5EF4-FFF2-40B4-BE49-F238E27FC236}">
                <a16:creationId xmlns:a16="http://schemas.microsoft.com/office/drawing/2014/main" id="{AC41FC8D-652E-AA8D-020A-A0F40612F596}"/>
              </a:ext>
            </a:extLst>
          </p:cNvPr>
          <p:cNvSpPr txBox="1"/>
          <p:nvPr/>
        </p:nvSpPr>
        <p:spPr>
          <a:xfrm>
            <a:off x="3323874" y="3884735"/>
            <a:ext cx="7721600"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Identity protocol built on top of OAuth 2.0</a:t>
            </a:r>
          </a:p>
        </p:txBody>
      </p:sp>
      <p:sp>
        <p:nvSpPr>
          <p:cNvPr id="1050" name="TextBox 1049">
            <a:extLst>
              <a:ext uri="{FF2B5EF4-FFF2-40B4-BE49-F238E27FC236}">
                <a16:creationId xmlns:a16="http://schemas.microsoft.com/office/drawing/2014/main" id="{D5ED0E4E-C27D-DABA-BF6A-148D4223EB1C}"/>
              </a:ext>
            </a:extLst>
          </p:cNvPr>
          <p:cNvSpPr txBox="1"/>
          <p:nvPr/>
        </p:nvSpPr>
        <p:spPr>
          <a:xfrm>
            <a:off x="3323874" y="5243689"/>
            <a:ext cx="7721600"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Identity protocol using XML and SOAP</a:t>
            </a:r>
          </a:p>
        </p:txBody>
      </p:sp>
      <p:sp>
        <p:nvSpPr>
          <p:cNvPr id="2" name="TextBox 1">
            <a:extLst>
              <a:ext uri="{FF2B5EF4-FFF2-40B4-BE49-F238E27FC236}">
                <a16:creationId xmlns:a16="http://schemas.microsoft.com/office/drawing/2014/main" id="{B7A4FB47-37B8-961F-E90E-03CBAE57E66C}"/>
              </a:ext>
            </a:extLst>
          </p:cNvPr>
          <p:cNvSpPr txBox="1"/>
          <p:nvPr/>
        </p:nvSpPr>
        <p:spPr>
          <a:xfrm>
            <a:off x="3323874" y="2179120"/>
            <a:ext cx="7721600" cy="954107"/>
          </a:xfrm>
          <a:prstGeom prst="rect">
            <a:avLst/>
          </a:prstGeom>
          <a:noFill/>
        </p:spPr>
        <p:txBody>
          <a:bodyPr wrap="square" rtlCol="0">
            <a:spAutoFit/>
          </a:bodyPr>
          <a:lstStyle/>
          <a:p>
            <a:r>
              <a:rPr lang="en-US" sz="2800" dirty="0">
                <a:solidFill>
                  <a:srgbClr val="D37011"/>
                </a:solidFill>
                <a:latin typeface="Corbel" panose="020B0503020204020204" pitchFamily="34" charset="0"/>
              </a:rPr>
              <a:t>Authorization protocol allowing one app to securely access a user's data in another app</a:t>
            </a:r>
          </a:p>
        </p:txBody>
      </p:sp>
    </p:spTree>
    <p:extLst>
      <p:ext uri="{BB962C8B-B14F-4D97-AF65-F5344CB8AC3E}">
        <p14:creationId xmlns:p14="http://schemas.microsoft.com/office/powerpoint/2010/main" val="237376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anim calcmode="lin" valueType="num">
                                      <p:cBhvr additive="base">
                                        <p:cTn id="11" dur="500" fill="hold"/>
                                        <p:tgtEl>
                                          <p:spTgt spid="2052"/>
                                        </p:tgtEl>
                                        <p:attrNameLst>
                                          <p:attrName>ppt_x</p:attrName>
                                        </p:attrNameLst>
                                      </p:cBhvr>
                                      <p:tavLst>
                                        <p:tav tm="0">
                                          <p:val>
                                            <p:strVal val="#ppt_x"/>
                                          </p:val>
                                        </p:tav>
                                        <p:tav tm="100000">
                                          <p:val>
                                            <p:strVal val="#ppt_x"/>
                                          </p:val>
                                        </p:tav>
                                      </p:tavLst>
                                    </p:anim>
                                    <p:anim calcmode="lin" valueType="num">
                                      <p:cBhvr additive="base">
                                        <p:cTn id="12" dur="500" fill="hold"/>
                                        <p:tgtEl>
                                          <p:spTgt spid="2052"/>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046"/>
                                        </p:tgtEl>
                                        <p:attrNameLst>
                                          <p:attrName>style.visibility</p:attrName>
                                        </p:attrNameLst>
                                      </p:cBhvr>
                                      <p:to>
                                        <p:strVal val="visible"/>
                                      </p:to>
                                    </p:set>
                                    <p:anim calcmode="lin" valueType="num">
                                      <p:cBhvr additive="base">
                                        <p:cTn id="15" dur="500" fill="hold"/>
                                        <p:tgtEl>
                                          <p:spTgt spid="1046"/>
                                        </p:tgtEl>
                                        <p:attrNameLst>
                                          <p:attrName>ppt_x</p:attrName>
                                        </p:attrNameLst>
                                      </p:cBhvr>
                                      <p:tavLst>
                                        <p:tav tm="0">
                                          <p:val>
                                            <p:strVal val="#ppt_x"/>
                                          </p:val>
                                        </p:tav>
                                        <p:tav tm="100000">
                                          <p:val>
                                            <p:strVal val="#ppt_x"/>
                                          </p:val>
                                        </p:tav>
                                      </p:tavLst>
                                    </p:anim>
                                    <p:anim calcmode="lin" valueType="num">
                                      <p:cBhvr additive="base">
                                        <p:cTn id="16" dur="500" fill="hold"/>
                                        <p:tgtEl>
                                          <p:spTgt spid="1046"/>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 calcmode="lin" valueType="num">
                                      <p:cBhvr additive="base">
                                        <p:cTn id="19" dur="500" fill="hold"/>
                                        <p:tgtEl>
                                          <p:spTgt spid="2050"/>
                                        </p:tgtEl>
                                        <p:attrNameLst>
                                          <p:attrName>ppt_x</p:attrName>
                                        </p:attrNameLst>
                                      </p:cBhvr>
                                      <p:tavLst>
                                        <p:tav tm="0">
                                          <p:val>
                                            <p:strVal val="#ppt_x"/>
                                          </p:val>
                                        </p:tav>
                                        <p:tav tm="100000">
                                          <p:val>
                                            <p:strVal val="#ppt_x"/>
                                          </p:val>
                                        </p:tav>
                                      </p:tavLst>
                                    </p:anim>
                                    <p:anim calcmode="lin" valueType="num">
                                      <p:cBhvr additive="base">
                                        <p:cTn id="20" dur="500" fill="hold"/>
                                        <p:tgtEl>
                                          <p:spTgt spid="2050"/>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047"/>
                                        </p:tgtEl>
                                        <p:attrNameLst>
                                          <p:attrName>style.visibility</p:attrName>
                                        </p:attrNameLst>
                                      </p:cBhvr>
                                      <p:to>
                                        <p:strVal val="visible"/>
                                      </p:to>
                                    </p:set>
                                    <p:animEffect transition="in" filter="fade">
                                      <p:cBhvr>
                                        <p:cTn id="24" dur="500"/>
                                        <p:tgtEl>
                                          <p:spTgt spid="104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49"/>
                                        </p:tgtEl>
                                        <p:attrNameLst>
                                          <p:attrName>style.visibility</p:attrName>
                                        </p:attrNameLst>
                                      </p:cBhvr>
                                      <p:to>
                                        <p:strVal val="visible"/>
                                      </p:to>
                                    </p:set>
                                    <p:animEffect transition="in" filter="fade">
                                      <p:cBhvr>
                                        <p:cTn id="34" dur="500"/>
                                        <p:tgtEl>
                                          <p:spTgt spid="104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50"/>
                                        </p:tgtEl>
                                        <p:attrNameLst>
                                          <p:attrName>style.visibility</p:attrName>
                                        </p:attrNameLst>
                                      </p:cBhvr>
                                      <p:to>
                                        <p:strVal val="visible"/>
                                      </p:to>
                                    </p:set>
                                    <p:animEffect transition="in" filter="fade">
                                      <p:cBhvr>
                                        <p:cTn id="39" dur="500"/>
                                        <p:tgtEl>
                                          <p:spTgt spid="1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7" grpId="0"/>
      <p:bldP spid="1049" grpId="0"/>
      <p:bldP spid="1050" grpId="0"/>
      <p:bldP spid="2" grpId="0"/>
    </p:bld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90082"/>
            <a:ext cx="873678" cy="1393885"/>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2" y="3543069"/>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identity</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OAuth </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793558"/>
            <a:ext cx="873678" cy="54900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2" y="4666596"/>
            <a:ext cx="2832714"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Authorization</a:t>
            </a:r>
            <a:r>
              <a:rPr lang="en-US" sz="2400" dirty="0">
                <a:solidFill>
                  <a:srgbClr val="D37011"/>
                </a:solidFill>
                <a:latin typeface="Corbel" panose="020B0503020204020204" pitchFamily="34" charset="0"/>
              </a:rPr>
              <a:t>,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not authentication</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9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gr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9171BD14-2203-0027-4AC3-F2AB42575EBE}"/>
              </a:ext>
            </a:extLst>
          </p:cNvPr>
          <p:cNvSpPr/>
          <p:nvPr/>
        </p:nvSpPr>
        <p:spPr>
          <a:xfrm>
            <a:off x="2930540" y="7046148"/>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9" name="!!Req6Text">
            <a:extLst>
              <a:ext uri="{FF2B5EF4-FFF2-40B4-BE49-F238E27FC236}">
                <a16:creationId xmlns:a16="http://schemas.microsoft.com/office/drawing/2014/main" id="{B30D0A67-B9CD-7BDA-EC90-21E39EDBF4DD}"/>
              </a:ext>
            </a:extLst>
          </p:cNvPr>
          <p:cNvSpPr txBox="1"/>
          <p:nvPr/>
        </p:nvSpPr>
        <p:spPr>
          <a:xfrm>
            <a:off x="2977492" y="7034944"/>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       &amp;issuer=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
        <p:nvSpPr>
          <p:cNvPr id="34" name="!!txtSecret">
            <a:extLst>
              <a:ext uri="{FF2B5EF4-FFF2-40B4-BE49-F238E27FC236}">
                <a16:creationId xmlns:a16="http://schemas.microsoft.com/office/drawing/2014/main" id="{4CAE14A9-78FA-E6DE-3CBA-063BE4BE761D}"/>
              </a:ext>
            </a:extLst>
          </p:cNvPr>
          <p:cNvSpPr txBox="1"/>
          <p:nvPr/>
        </p:nvSpPr>
        <p:spPr>
          <a:xfrm>
            <a:off x="4492480" y="7357811"/>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Tree>
    <p:extLst>
      <p:ext uri="{BB962C8B-B14F-4D97-AF65-F5344CB8AC3E}">
        <p14:creationId xmlns:p14="http://schemas.microsoft.com/office/powerpoint/2010/main" val="354983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       &amp;issuer=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38" name="!!txtSecret">
            <a:extLst>
              <a:ext uri="{FF2B5EF4-FFF2-40B4-BE49-F238E27FC236}">
                <a16:creationId xmlns:a16="http://schemas.microsoft.com/office/drawing/2014/main" id="{A0DDCC01-C9B7-FF22-9B03-C9266E8F58EB}"/>
              </a:ext>
            </a:extLst>
          </p:cNvPr>
          <p:cNvSpPr txBox="1"/>
          <p:nvPr/>
        </p:nvSpPr>
        <p:spPr>
          <a:xfrm>
            <a:off x="4492480" y="5609939"/>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       &amp;issuer=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932822D-2F5E-2E44-C066-13AF6F81FE71}"/>
                  </a:ext>
                </a:extLst>
              </p:cNvPr>
              <p:cNvSpPr txBox="1"/>
              <p:nvPr/>
            </p:nvSpPr>
            <p:spPr>
              <a:xfrm>
                <a:off x="4175487" y="3517530"/>
                <a:ext cx="3761222" cy="6259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𝑇𝑐𝑜𝑢𝑛𝑡𝑒𝑟</m:t>
                      </m:r>
                      <m:r>
                        <a:rPr lang="en-US" sz="200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𝑓𝑙𝑜𝑜𝑟</m:t>
                      </m:r>
                      <m:r>
                        <a:rPr lang="en-US" sz="2000" b="0" i="1" smtClean="0">
                          <a:solidFill>
                            <a:schemeClr val="bg1"/>
                          </a:solidFill>
                          <a:latin typeface="Cambria Math" panose="02040503050406030204" pitchFamily="18" charset="0"/>
                        </a:rPr>
                        <m:t>(</m:t>
                      </m:r>
                      <m:f>
                        <m:fPr>
                          <m:ctrlPr>
                            <a:rPr lang="en-US" sz="200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𝑐𝑢𝑟𝑟𝑒𝑛𝑡</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𝑡𝑖𝑚𝑒</m:t>
                          </m:r>
                        </m:num>
                        <m:den>
                          <m:r>
                            <a:rPr lang="en-US" sz="2000" b="0" i="1" smtClean="0">
                              <a:solidFill>
                                <a:schemeClr val="bg1"/>
                              </a:solidFill>
                              <a:latin typeface="Cambria Math" panose="02040503050406030204" pitchFamily="18" charset="0"/>
                            </a:rPr>
                            <m:t>𝑡𝑖𝑚𝑒</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𝑠𝑡𝑒𝑝</m:t>
                          </m:r>
                        </m:den>
                      </m:f>
                      <m:r>
                        <a:rPr lang="en-US" sz="2000"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37" name="TextBox 36">
                <a:extLst>
                  <a:ext uri="{FF2B5EF4-FFF2-40B4-BE49-F238E27FC236}">
                    <a16:creationId xmlns:a16="http://schemas.microsoft.com/office/drawing/2014/main" id="{A932822D-2F5E-2E44-C066-13AF6F81FE71}"/>
                  </a:ext>
                </a:extLst>
              </p:cNvPr>
              <p:cNvSpPr txBox="1">
                <a:spLocks noRot="1" noChangeAspect="1" noMove="1" noResize="1" noEditPoints="1" noAdjustHandles="1" noChangeArrowheads="1" noChangeShapeType="1" noTextEdit="1"/>
              </p:cNvSpPr>
              <p:nvPr/>
            </p:nvSpPr>
            <p:spPr>
              <a:xfrm>
                <a:off x="4175487" y="3517530"/>
                <a:ext cx="3761222" cy="625941"/>
              </a:xfrm>
              <a:prstGeom prst="rect">
                <a:avLst/>
              </a:prstGeom>
              <a:blipFill>
                <a:blip r:embed="rId8"/>
                <a:stretch>
                  <a:fillRect/>
                </a:stretch>
              </a:blipFill>
            </p:spPr>
            <p:txBody>
              <a:bodyPr/>
              <a:lstStyle/>
              <a:p>
                <a:r>
                  <a:rPr lang="en-US">
                    <a:noFill/>
                  </a:rPr>
                  <a:t> </a:t>
                </a:r>
              </a:p>
            </p:txBody>
          </p:sp>
        </mc:Fallback>
      </mc:AlternateContent>
      <p:sp>
        <p:nvSpPr>
          <p:cNvPr id="39" name="!!TOTPBG">
            <a:extLst>
              <a:ext uri="{FF2B5EF4-FFF2-40B4-BE49-F238E27FC236}">
                <a16:creationId xmlns:a16="http://schemas.microsoft.com/office/drawing/2014/main" id="{82618EFA-C8FD-3B9A-14FF-893392FDB5E3}"/>
              </a:ext>
            </a:extLst>
          </p:cNvPr>
          <p:cNvSpPr/>
          <p:nvPr/>
        </p:nvSpPr>
        <p:spPr>
          <a:xfrm>
            <a:off x="1093697" y="4718181"/>
            <a:ext cx="4141850"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TOTPText">
            <a:extLst>
              <a:ext uri="{FF2B5EF4-FFF2-40B4-BE49-F238E27FC236}">
                <a16:creationId xmlns:a16="http://schemas.microsoft.com/office/drawing/2014/main" id="{4EC5D54B-32EA-E0A2-8DD9-3D3DFEF2C91D}"/>
              </a:ext>
            </a:extLst>
          </p:cNvPr>
          <p:cNvSpPr txBox="1"/>
          <p:nvPr/>
        </p:nvSpPr>
        <p:spPr>
          <a:xfrm>
            <a:off x="1140649" y="4706977"/>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51" name="!!txtSecret">
            <a:extLst>
              <a:ext uri="{FF2B5EF4-FFF2-40B4-BE49-F238E27FC236}">
                <a16:creationId xmlns:a16="http://schemas.microsoft.com/office/drawing/2014/main" id="{F58143EC-BA39-3F4B-76BE-EBB0D2F97326}"/>
              </a:ext>
            </a:extLst>
          </p:cNvPr>
          <p:cNvSpPr txBox="1"/>
          <p:nvPr/>
        </p:nvSpPr>
        <p:spPr>
          <a:xfrm>
            <a:off x="979899" y="3332864"/>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
        <p:nvSpPr>
          <p:cNvPr id="62" name="!!TOTPBG2">
            <a:extLst>
              <a:ext uri="{FF2B5EF4-FFF2-40B4-BE49-F238E27FC236}">
                <a16:creationId xmlns:a16="http://schemas.microsoft.com/office/drawing/2014/main" id="{786F8344-D410-6F0A-1DB2-969BCCDC9A2D}"/>
              </a:ext>
            </a:extLst>
          </p:cNvPr>
          <p:cNvSpPr/>
          <p:nvPr/>
        </p:nvSpPr>
        <p:spPr>
          <a:xfrm>
            <a:off x="7298913" y="4724925"/>
            <a:ext cx="4141850"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63" name="!!TOTPText2">
            <a:extLst>
              <a:ext uri="{FF2B5EF4-FFF2-40B4-BE49-F238E27FC236}">
                <a16:creationId xmlns:a16="http://schemas.microsoft.com/office/drawing/2014/main" id="{C3540EE1-3CBE-BD36-E0AE-D64672BD9AA6}"/>
              </a:ext>
            </a:extLst>
          </p:cNvPr>
          <p:cNvSpPr txBox="1"/>
          <p:nvPr/>
        </p:nvSpPr>
        <p:spPr>
          <a:xfrm>
            <a:off x="7345865" y="4713721"/>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43832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fade">
                                      <p:cBhvr>
                                        <p:cTn id="18" dur="500"/>
                                        <p:tgtEl>
                                          <p:spTgt spid="6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animBg="1"/>
      <p:bldP spid="40" grpId="0"/>
      <p:bldP spid="62" grpId="0" animBg="1"/>
      <p:bldP spid="63" grpId="0"/>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932822D-2F5E-2E44-C066-13AF6F81FE71}"/>
                  </a:ext>
                </a:extLst>
              </p:cNvPr>
              <p:cNvSpPr txBox="1"/>
              <p:nvPr/>
            </p:nvSpPr>
            <p:spPr>
              <a:xfrm>
                <a:off x="4175487" y="3517530"/>
                <a:ext cx="3761222" cy="6259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𝑇𝑐𝑜𝑢𝑛𝑡𝑒𝑟</m:t>
                      </m:r>
                      <m:r>
                        <a:rPr lang="en-US" sz="200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𝑓𝑙𝑜𝑜𝑟</m:t>
                      </m:r>
                      <m:r>
                        <a:rPr lang="en-US" sz="2000" b="0" i="1" smtClean="0">
                          <a:solidFill>
                            <a:schemeClr val="bg1"/>
                          </a:solidFill>
                          <a:latin typeface="Cambria Math" panose="02040503050406030204" pitchFamily="18" charset="0"/>
                        </a:rPr>
                        <m:t>(</m:t>
                      </m:r>
                      <m:f>
                        <m:fPr>
                          <m:ctrlPr>
                            <a:rPr lang="en-US" sz="200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𝑐𝑢𝑟𝑟𝑒𝑛𝑡</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𝑡𝑖𝑚𝑒</m:t>
                          </m:r>
                        </m:num>
                        <m:den>
                          <m:r>
                            <a:rPr lang="en-US" sz="2000" b="0" i="1" smtClean="0">
                              <a:solidFill>
                                <a:schemeClr val="bg1"/>
                              </a:solidFill>
                              <a:latin typeface="Cambria Math" panose="02040503050406030204" pitchFamily="18" charset="0"/>
                            </a:rPr>
                            <m:t>𝑡𝑖𝑚𝑒</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𝑠𝑡𝑒𝑝</m:t>
                          </m:r>
                        </m:den>
                      </m:f>
                      <m:r>
                        <a:rPr lang="en-US" sz="2000"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37" name="TextBox 36">
                <a:extLst>
                  <a:ext uri="{FF2B5EF4-FFF2-40B4-BE49-F238E27FC236}">
                    <a16:creationId xmlns:a16="http://schemas.microsoft.com/office/drawing/2014/main" id="{A932822D-2F5E-2E44-C066-13AF6F81FE71}"/>
                  </a:ext>
                </a:extLst>
              </p:cNvPr>
              <p:cNvSpPr txBox="1">
                <a:spLocks noRot="1" noChangeAspect="1" noMove="1" noResize="1" noEditPoints="1" noAdjustHandles="1" noChangeArrowheads="1" noChangeShapeType="1" noTextEdit="1"/>
              </p:cNvSpPr>
              <p:nvPr/>
            </p:nvSpPr>
            <p:spPr>
              <a:xfrm>
                <a:off x="4175487" y="3517530"/>
                <a:ext cx="3761222" cy="625941"/>
              </a:xfrm>
              <a:prstGeom prst="rect">
                <a:avLst/>
              </a:prstGeom>
              <a:blipFill>
                <a:blip r:embed="rId7"/>
                <a:stretch>
                  <a:fillRect/>
                </a:stretch>
              </a:blipFill>
            </p:spPr>
            <p:txBody>
              <a:bodyPr/>
              <a:lstStyle/>
              <a:p>
                <a:r>
                  <a:rPr lang="en-US">
                    <a:noFill/>
                  </a:rPr>
                  <a:t> </a:t>
                </a:r>
              </a:p>
            </p:txBody>
          </p:sp>
        </mc:Fallback>
      </mc:AlternateContent>
      <p:sp>
        <p:nvSpPr>
          <p:cNvPr id="39" name="!!TOTPBG">
            <a:extLst>
              <a:ext uri="{FF2B5EF4-FFF2-40B4-BE49-F238E27FC236}">
                <a16:creationId xmlns:a16="http://schemas.microsoft.com/office/drawing/2014/main" id="{82618EFA-C8FD-3B9A-14FF-893392FDB5E3}"/>
              </a:ext>
            </a:extLst>
          </p:cNvPr>
          <p:cNvSpPr/>
          <p:nvPr/>
        </p:nvSpPr>
        <p:spPr>
          <a:xfrm>
            <a:off x="1093697" y="4718180"/>
            <a:ext cx="4141850" cy="67832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TOTPText">
            <a:extLst>
              <a:ext uri="{FF2B5EF4-FFF2-40B4-BE49-F238E27FC236}">
                <a16:creationId xmlns:a16="http://schemas.microsoft.com/office/drawing/2014/main" id="{4EC5D54B-32EA-E0A2-8DD9-3D3DFEF2C91D}"/>
              </a:ext>
            </a:extLst>
          </p:cNvPr>
          <p:cNvSpPr txBox="1"/>
          <p:nvPr/>
        </p:nvSpPr>
        <p:spPr>
          <a:xfrm>
            <a:off x="1140649" y="4706977"/>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51" name="!!txtSecret">
            <a:extLst>
              <a:ext uri="{FF2B5EF4-FFF2-40B4-BE49-F238E27FC236}">
                <a16:creationId xmlns:a16="http://schemas.microsoft.com/office/drawing/2014/main" id="{F58143EC-BA39-3F4B-76BE-EBB0D2F97326}"/>
              </a:ext>
            </a:extLst>
          </p:cNvPr>
          <p:cNvSpPr txBox="1"/>
          <p:nvPr/>
        </p:nvSpPr>
        <p:spPr>
          <a:xfrm>
            <a:off x="979899" y="3332864"/>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
        <p:nvSpPr>
          <p:cNvPr id="62" name="!!TOTPBG2">
            <a:extLst>
              <a:ext uri="{FF2B5EF4-FFF2-40B4-BE49-F238E27FC236}">
                <a16:creationId xmlns:a16="http://schemas.microsoft.com/office/drawing/2014/main" id="{786F8344-D410-6F0A-1DB2-969BCCDC9A2D}"/>
              </a:ext>
            </a:extLst>
          </p:cNvPr>
          <p:cNvSpPr/>
          <p:nvPr/>
        </p:nvSpPr>
        <p:spPr>
          <a:xfrm>
            <a:off x="7298913" y="4724925"/>
            <a:ext cx="4141850" cy="67157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63" name="!!TOTPText2">
            <a:extLst>
              <a:ext uri="{FF2B5EF4-FFF2-40B4-BE49-F238E27FC236}">
                <a16:creationId xmlns:a16="http://schemas.microsoft.com/office/drawing/2014/main" id="{C3540EE1-3CBE-BD36-E0AE-D64672BD9AA6}"/>
              </a:ext>
            </a:extLst>
          </p:cNvPr>
          <p:cNvSpPr txBox="1"/>
          <p:nvPr/>
        </p:nvSpPr>
        <p:spPr>
          <a:xfrm>
            <a:off x="7345865" y="4713721"/>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38" name="!!code1">
            <a:extLst>
              <a:ext uri="{FF2B5EF4-FFF2-40B4-BE49-F238E27FC236}">
                <a16:creationId xmlns:a16="http://schemas.microsoft.com/office/drawing/2014/main" id="{3DF04F6C-6A03-BF34-7D70-6583784FAC19}"/>
              </a:ext>
            </a:extLst>
          </p:cNvPr>
          <p:cNvSpPr txBox="1"/>
          <p:nvPr/>
        </p:nvSpPr>
        <p:spPr>
          <a:xfrm>
            <a:off x="1140649" y="5010391"/>
            <a:ext cx="39349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sz="1800" b="1" dirty="0">
                <a:solidFill>
                  <a:srgbClr val="00B0F0"/>
                </a:solidFill>
                <a:latin typeface="Courier New" panose="02070309020205020404" pitchFamily="49" charset="0"/>
                <a:cs typeface="Courier New" panose="02070309020205020404" pitchFamily="49" charset="0"/>
              </a:rPr>
              <a:t>742 378</a:t>
            </a:r>
            <a:endParaRPr lang="en-US" dirty="0"/>
          </a:p>
        </p:txBody>
      </p:sp>
      <p:sp>
        <p:nvSpPr>
          <p:cNvPr id="43" name="!!code2">
            <a:extLst>
              <a:ext uri="{FF2B5EF4-FFF2-40B4-BE49-F238E27FC236}">
                <a16:creationId xmlns:a16="http://schemas.microsoft.com/office/drawing/2014/main" id="{B64DC931-158A-7C35-C017-F35D8A5869FA}"/>
              </a:ext>
            </a:extLst>
          </p:cNvPr>
          <p:cNvSpPr txBox="1"/>
          <p:nvPr/>
        </p:nvSpPr>
        <p:spPr>
          <a:xfrm>
            <a:off x="7371489" y="5007562"/>
            <a:ext cx="39349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sz="1800" b="1" dirty="0">
                <a:solidFill>
                  <a:srgbClr val="00B0F0"/>
                </a:solidFill>
                <a:latin typeface="Courier New" panose="02070309020205020404" pitchFamily="49" charset="0"/>
                <a:cs typeface="Courier New" panose="02070309020205020404" pitchFamily="49" charset="0"/>
              </a:rPr>
              <a:t>742 378</a:t>
            </a:r>
            <a:endParaRPr lang="en-US" dirty="0"/>
          </a:p>
        </p:txBody>
      </p:sp>
      <p:pic>
        <p:nvPicPr>
          <p:cNvPr id="44" name="Graphic 43" descr="Checkmark with solid fill">
            <a:extLst>
              <a:ext uri="{FF2B5EF4-FFF2-40B4-BE49-F238E27FC236}">
                <a16:creationId xmlns:a16="http://schemas.microsoft.com/office/drawing/2014/main" id="{5A801595-57B3-E930-45B3-4DA08DC5AC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54855" y="4643904"/>
            <a:ext cx="753680" cy="753680"/>
          </a:xfrm>
          <a:prstGeom prst="rect">
            <a:avLst/>
          </a:prstGeom>
        </p:spPr>
      </p:pic>
    </p:spTree>
    <p:extLst>
      <p:ext uri="{BB962C8B-B14F-4D97-AF65-F5344CB8AC3E}">
        <p14:creationId xmlns:p14="http://schemas.microsoft.com/office/powerpoint/2010/main" val="185060582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12284776"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6530"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097199"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5979206"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13660479"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13796619"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14368595"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14368595"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34789"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932822D-2F5E-2E44-C066-13AF6F81FE71}"/>
                  </a:ext>
                </a:extLst>
              </p:cNvPr>
              <p:cNvSpPr txBox="1"/>
              <p:nvPr/>
            </p:nvSpPr>
            <p:spPr>
              <a:xfrm>
                <a:off x="4175487" y="6860805"/>
                <a:ext cx="3761222" cy="6259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𝑇𝑐𝑜𝑢𝑛𝑡𝑒𝑟</m:t>
                      </m:r>
                      <m:r>
                        <a:rPr lang="en-US" sz="200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𝑓𝑙𝑜𝑜𝑟</m:t>
                      </m:r>
                      <m:r>
                        <a:rPr lang="en-US" sz="2000" b="0" i="1" smtClean="0">
                          <a:solidFill>
                            <a:schemeClr val="bg1"/>
                          </a:solidFill>
                          <a:latin typeface="Cambria Math" panose="02040503050406030204" pitchFamily="18" charset="0"/>
                        </a:rPr>
                        <m:t>(</m:t>
                      </m:r>
                      <m:f>
                        <m:fPr>
                          <m:ctrlPr>
                            <a:rPr lang="en-US" sz="200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𝑐𝑢𝑟𝑟𝑒𝑛𝑡</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𝑡𝑖𝑚𝑒</m:t>
                          </m:r>
                        </m:num>
                        <m:den>
                          <m:r>
                            <a:rPr lang="en-US" sz="2000" b="0" i="1" smtClean="0">
                              <a:solidFill>
                                <a:schemeClr val="bg1"/>
                              </a:solidFill>
                              <a:latin typeface="Cambria Math" panose="02040503050406030204" pitchFamily="18" charset="0"/>
                            </a:rPr>
                            <m:t>𝑡𝑖𝑚𝑒</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𝑠𝑡𝑒𝑝</m:t>
                          </m:r>
                        </m:den>
                      </m:f>
                      <m:r>
                        <a:rPr lang="en-US" sz="2000"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37" name="TextBox 36">
                <a:extLst>
                  <a:ext uri="{FF2B5EF4-FFF2-40B4-BE49-F238E27FC236}">
                    <a16:creationId xmlns:a16="http://schemas.microsoft.com/office/drawing/2014/main" id="{A932822D-2F5E-2E44-C066-13AF6F81FE71}"/>
                  </a:ext>
                </a:extLst>
              </p:cNvPr>
              <p:cNvSpPr txBox="1">
                <a:spLocks noRot="1" noChangeAspect="1" noMove="1" noResize="1" noEditPoints="1" noAdjustHandles="1" noChangeArrowheads="1" noChangeShapeType="1" noTextEdit="1"/>
              </p:cNvSpPr>
              <p:nvPr/>
            </p:nvSpPr>
            <p:spPr>
              <a:xfrm>
                <a:off x="4175487" y="6860805"/>
                <a:ext cx="3761222" cy="625941"/>
              </a:xfrm>
              <a:prstGeom prst="rect">
                <a:avLst/>
              </a:prstGeom>
              <a:blipFill>
                <a:blip r:embed="rId7"/>
                <a:stretch>
                  <a:fillRect/>
                </a:stretch>
              </a:blipFill>
            </p:spPr>
            <p:txBody>
              <a:bodyPr/>
              <a:lstStyle/>
              <a:p>
                <a:r>
                  <a:rPr lang="en-US">
                    <a:noFill/>
                  </a:rPr>
                  <a:t> </a:t>
                </a:r>
              </a:p>
            </p:txBody>
          </p:sp>
        </mc:Fallback>
      </mc:AlternateContent>
      <p:sp>
        <p:nvSpPr>
          <p:cNvPr id="39" name="!!TOTPBG">
            <a:extLst>
              <a:ext uri="{FF2B5EF4-FFF2-40B4-BE49-F238E27FC236}">
                <a16:creationId xmlns:a16="http://schemas.microsoft.com/office/drawing/2014/main" id="{82618EFA-C8FD-3B9A-14FF-893392FDB5E3}"/>
              </a:ext>
            </a:extLst>
          </p:cNvPr>
          <p:cNvSpPr/>
          <p:nvPr/>
        </p:nvSpPr>
        <p:spPr>
          <a:xfrm>
            <a:off x="1093697" y="6902726"/>
            <a:ext cx="4141850" cy="67832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TOTPText">
            <a:extLst>
              <a:ext uri="{FF2B5EF4-FFF2-40B4-BE49-F238E27FC236}">
                <a16:creationId xmlns:a16="http://schemas.microsoft.com/office/drawing/2014/main" id="{4EC5D54B-32EA-E0A2-8DD9-3D3DFEF2C91D}"/>
              </a:ext>
            </a:extLst>
          </p:cNvPr>
          <p:cNvSpPr txBox="1"/>
          <p:nvPr/>
        </p:nvSpPr>
        <p:spPr>
          <a:xfrm>
            <a:off x="1140649" y="6891523"/>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51" name="!!txtSecret">
            <a:extLst>
              <a:ext uri="{FF2B5EF4-FFF2-40B4-BE49-F238E27FC236}">
                <a16:creationId xmlns:a16="http://schemas.microsoft.com/office/drawing/2014/main" id="{F58143EC-BA39-3F4B-76BE-EBB0D2F97326}"/>
              </a:ext>
            </a:extLst>
          </p:cNvPr>
          <p:cNvSpPr txBox="1"/>
          <p:nvPr/>
        </p:nvSpPr>
        <p:spPr>
          <a:xfrm>
            <a:off x="-3682712" y="3332864"/>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
        <p:nvSpPr>
          <p:cNvPr id="62" name="!!TOTPBG2">
            <a:extLst>
              <a:ext uri="{FF2B5EF4-FFF2-40B4-BE49-F238E27FC236}">
                <a16:creationId xmlns:a16="http://schemas.microsoft.com/office/drawing/2014/main" id="{786F8344-D410-6F0A-1DB2-969BCCDC9A2D}"/>
              </a:ext>
            </a:extLst>
          </p:cNvPr>
          <p:cNvSpPr/>
          <p:nvPr/>
        </p:nvSpPr>
        <p:spPr>
          <a:xfrm>
            <a:off x="7298913" y="6909471"/>
            <a:ext cx="4141850" cy="67157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63" name="!!TOTPText2">
            <a:extLst>
              <a:ext uri="{FF2B5EF4-FFF2-40B4-BE49-F238E27FC236}">
                <a16:creationId xmlns:a16="http://schemas.microsoft.com/office/drawing/2014/main" id="{C3540EE1-3CBE-BD36-E0AE-D64672BD9AA6}"/>
              </a:ext>
            </a:extLst>
          </p:cNvPr>
          <p:cNvSpPr txBox="1"/>
          <p:nvPr/>
        </p:nvSpPr>
        <p:spPr>
          <a:xfrm>
            <a:off x="7345865" y="6898267"/>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38" name="!!code1">
            <a:extLst>
              <a:ext uri="{FF2B5EF4-FFF2-40B4-BE49-F238E27FC236}">
                <a16:creationId xmlns:a16="http://schemas.microsoft.com/office/drawing/2014/main" id="{3DF04F6C-6A03-BF34-7D70-6583784FAC19}"/>
              </a:ext>
            </a:extLst>
          </p:cNvPr>
          <p:cNvSpPr txBox="1"/>
          <p:nvPr/>
        </p:nvSpPr>
        <p:spPr>
          <a:xfrm>
            <a:off x="1140649" y="7194937"/>
            <a:ext cx="39349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sz="1800" b="1" dirty="0">
                <a:solidFill>
                  <a:srgbClr val="00B0F0"/>
                </a:solidFill>
                <a:latin typeface="Courier New" panose="02070309020205020404" pitchFamily="49" charset="0"/>
                <a:cs typeface="Courier New" panose="02070309020205020404" pitchFamily="49" charset="0"/>
              </a:rPr>
              <a:t>742 378</a:t>
            </a:r>
            <a:endParaRPr lang="en-US" dirty="0"/>
          </a:p>
        </p:txBody>
      </p:sp>
      <p:sp>
        <p:nvSpPr>
          <p:cNvPr id="43" name="!!code2">
            <a:extLst>
              <a:ext uri="{FF2B5EF4-FFF2-40B4-BE49-F238E27FC236}">
                <a16:creationId xmlns:a16="http://schemas.microsoft.com/office/drawing/2014/main" id="{B64DC931-158A-7C35-C017-F35D8A5869FA}"/>
              </a:ext>
            </a:extLst>
          </p:cNvPr>
          <p:cNvSpPr txBox="1"/>
          <p:nvPr/>
        </p:nvSpPr>
        <p:spPr>
          <a:xfrm>
            <a:off x="7371489" y="7192108"/>
            <a:ext cx="39349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sz="1800" b="1" dirty="0">
                <a:solidFill>
                  <a:srgbClr val="00B0F0"/>
                </a:solidFill>
                <a:latin typeface="Courier New" panose="02070309020205020404" pitchFamily="49" charset="0"/>
                <a:cs typeface="Courier New" panose="02070309020205020404" pitchFamily="49" charset="0"/>
              </a:rPr>
              <a:t>742 378</a:t>
            </a:r>
            <a:endParaRPr lang="en-US" dirty="0"/>
          </a:p>
        </p:txBody>
      </p:sp>
      <p:pic>
        <p:nvPicPr>
          <p:cNvPr id="44" name="Graphic 43" descr="Checkmark with solid fill">
            <a:extLst>
              <a:ext uri="{FF2B5EF4-FFF2-40B4-BE49-F238E27FC236}">
                <a16:creationId xmlns:a16="http://schemas.microsoft.com/office/drawing/2014/main" id="{5A801595-57B3-E930-45B3-4DA08DC5AC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54855" y="6828450"/>
            <a:ext cx="753680" cy="753680"/>
          </a:xfrm>
          <a:prstGeom prst="rect">
            <a:avLst/>
          </a:prstGeom>
        </p:spPr>
      </p:pic>
      <p:sp>
        <p:nvSpPr>
          <p:cNvPr id="16" name="!!Sidebar">
            <a:extLst>
              <a:ext uri="{FF2B5EF4-FFF2-40B4-BE49-F238E27FC236}">
                <a16:creationId xmlns:a16="http://schemas.microsoft.com/office/drawing/2014/main" id="{B1314A75-6B54-B56D-68FE-78E02873211D}"/>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17" name="TextBox 16">
            <a:extLst>
              <a:ext uri="{FF2B5EF4-FFF2-40B4-BE49-F238E27FC236}">
                <a16:creationId xmlns:a16="http://schemas.microsoft.com/office/drawing/2014/main" id="{98344DB4-26C4-F048-DE49-CBCBF67A8F12}"/>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sp>
        <p:nvSpPr>
          <p:cNvPr id="18" name="TextBox 17">
            <a:extLst>
              <a:ext uri="{FF2B5EF4-FFF2-40B4-BE49-F238E27FC236}">
                <a16:creationId xmlns:a16="http://schemas.microsoft.com/office/drawing/2014/main" id="{DF08642E-DF30-C12E-C889-771C712DD62A}"/>
              </a:ext>
            </a:extLst>
          </p:cNvPr>
          <p:cNvSpPr txBox="1"/>
          <p:nvPr/>
        </p:nvSpPr>
        <p:spPr>
          <a:xfrm>
            <a:off x="2874021" y="1550902"/>
            <a:ext cx="6385128"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Passwords</a:t>
            </a:r>
            <a:endParaRPr lang="en-US" sz="2400" dirty="0">
              <a:solidFill>
                <a:srgbClr val="D37011"/>
              </a:solidFill>
              <a:latin typeface="Corbel" panose="020B0503020204020204" pitchFamily="34" charset="0"/>
            </a:endParaRPr>
          </a:p>
        </p:txBody>
      </p:sp>
      <p:sp>
        <p:nvSpPr>
          <p:cNvPr id="34" name="TextBox 33">
            <a:extLst>
              <a:ext uri="{FF2B5EF4-FFF2-40B4-BE49-F238E27FC236}">
                <a16:creationId xmlns:a16="http://schemas.microsoft.com/office/drawing/2014/main" id="{38A5C2A4-B116-B2FC-FD19-62D19527DD79}"/>
              </a:ext>
            </a:extLst>
          </p:cNvPr>
          <p:cNvSpPr txBox="1"/>
          <p:nvPr/>
        </p:nvSpPr>
        <p:spPr>
          <a:xfrm>
            <a:off x="2341590" y="3230145"/>
            <a:ext cx="745011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API Keys / JWT Tokens</a:t>
            </a:r>
            <a:endParaRPr lang="en-US" sz="2400" dirty="0">
              <a:solidFill>
                <a:srgbClr val="D37011"/>
              </a:solidFill>
              <a:latin typeface="Corbel" panose="020B0503020204020204" pitchFamily="34" charset="0"/>
            </a:endParaRPr>
          </a:p>
        </p:txBody>
      </p:sp>
      <p:sp>
        <p:nvSpPr>
          <p:cNvPr id="41" name="TextBox 40">
            <a:extLst>
              <a:ext uri="{FF2B5EF4-FFF2-40B4-BE49-F238E27FC236}">
                <a16:creationId xmlns:a16="http://schemas.microsoft.com/office/drawing/2014/main" id="{4E987965-A606-49F1-F8B1-1B2B7B693DDE}"/>
              </a:ext>
            </a:extLst>
          </p:cNvPr>
          <p:cNvSpPr txBox="1"/>
          <p:nvPr/>
        </p:nvSpPr>
        <p:spPr>
          <a:xfrm>
            <a:off x="2341590" y="4899787"/>
            <a:ext cx="745011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SAML / OIDC</a:t>
            </a:r>
            <a:endParaRPr lang="en-US" sz="2400" dirty="0">
              <a:solidFill>
                <a:srgbClr val="D37011"/>
              </a:solidFill>
              <a:latin typeface="Corbel" panose="020B0503020204020204" pitchFamily="34" charset="0"/>
            </a:endParaRPr>
          </a:p>
        </p:txBody>
      </p:sp>
      <p:sp>
        <p:nvSpPr>
          <p:cNvPr id="45" name="TextBox 44">
            <a:extLst>
              <a:ext uri="{FF2B5EF4-FFF2-40B4-BE49-F238E27FC236}">
                <a16:creationId xmlns:a16="http://schemas.microsoft.com/office/drawing/2014/main" id="{8C472704-BA94-0DA4-77A4-5426DD978374}"/>
              </a:ext>
            </a:extLst>
          </p:cNvPr>
          <p:cNvSpPr txBox="1"/>
          <p:nvPr/>
        </p:nvSpPr>
        <p:spPr>
          <a:xfrm>
            <a:off x="2873059" y="1969121"/>
            <a:ext cx="6385128"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Captured in transit </a:t>
            </a:r>
            <a:r>
              <a:rPr lang="en-US" sz="2400" dirty="0">
                <a:solidFill>
                  <a:schemeClr val="bg1">
                    <a:lumMod val="50000"/>
                  </a:schemeClr>
                </a:solidFill>
                <a:latin typeface="Segoe Print" panose="02000600000000000000" pitchFamily="2" charset="0"/>
                <a:sym typeface="Wingdings" panose="05000000000000000000" pitchFamily="2" charset="2"/>
              </a:rPr>
              <a:t></a:t>
            </a:r>
            <a:r>
              <a:rPr lang="en-US" sz="2400" dirty="0">
                <a:solidFill>
                  <a:schemeClr val="bg1"/>
                </a:solidFill>
                <a:latin typeface="Corbel" panose="020B0503020204020204" pitchFamily="34" charset="0"/>
              </a:rPr>
              <a:t> Reused across sites</a:t>
            </a:r>
            <a:endParaRPr lang="en-US" sz="2400" dirty="0">
              <a:solidFill>
                <a:srgbClr val="D37011"/>
              </a:solidFill>
              <a:latin typeface="Corbel" panose="020B0503020204020204" pitchFamily="34" charset="0"/>
            </a:endParaRPr>
          </a:p>
        </p:txBody>
      </p:sp>
      <p:sp>
        <p:nvSpPr>
          <p:cNvPr id="46" name="TextBox 45">
            <a:extLst>
              <a:ext uri="{FF2B5EF4-FFF2-40B4-BE49-F238E27FC236}">
                <a16:creationId xmlns:a16="http://schemas.microsoft.com/office/drawing/2014/main" id="{97783539-DC5E-6ED9-0C68-C2497362F0E6}"/>
              </a:ext>
            </a:extLst>
          </p:cNvPr>
          <p:cNvSpPr txBox="1"/>
          <p:nvPr/>
        </p:nvSpPr>
        <p:spPr>
          <a:xfrm>
            <a:off x="2340568" y="3638484"/>
            <a:ext cx="7450110"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Shared secret key stolen in transit or data breach</a:t>
            </a:r>
            <a:endParaRPr lang="en-US" sz="2400" dirty="0">
              <a:solidFill>
                <a:srgbClr val="D37011"/>
              </a:solidFill>
              <a:latin typeface="Corbel" panose="020B0503020204020204" pitchFamily="34" charset="0"/>
            </a:endParaRPr>
          </a:p>
        </p:txBody>
      </p:sp>
      <p:sp>
        <p:nvSpPr>
          <p:cNvPr id="47" name="TextBox 46">
            <a:extLst>
              <a:ext uri="{FF2B5EF4-FFF2-40B4-BE49-F238E27FC236}">
                <a16:creationId xmlns:a16="http://schemas.microsoft.com/office/drawing/2014/main" id="{61B589BB-8D7A-0C4B-7DFB-6413723A6378}"/>
              </a:ext>
            </a:extLst>
          </p:cNvPr>
          <p:cNvSpPr txBox="1"/>
          <p:nvPr/>
        </p:nvSpPr>
        <p:spPr>
          <a:xfrm>
            <a:off x="2340568" y="5331183"/>
            <a:ext cx="7450110"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Man in the middle </a:t>
            </a:r>
            <a:r>
              <a:rPr lang="en-US" sz="2400" dirty="0">
                <a:solidFill>
                  <a:schemeClr val="bg1">
                    <a:lumMod val="50000"/>
                  </a:schemeClr>
                </a:solidFill>
                <a:latin typeface="Segoe Print" panose="02000600000000000000" pitchFamily="2" charset="0"/>
                <a:sym typeface="Wingdings" panose="05000000000000000000" pitchFamily="2" charset="2"/>
              </a:rPr>
              <a:t></a:t>
            </a:r>
            <a:r>
              <a:rPr lang="en-US" sz="2400" dirty="0">
                <a:solidFill>
                  <a:schemeClr val="bg1"/>
                </a:solidFill>
                <a:latin typeface="Corbel" panose="020B0503020204020204" pitchFamily="34" charset="0"/>
              </a:rPr>
              <a:t> Single point of failure</a:t>
            </a:r>
            <a:endParaRPr lang="en-US" sz="2400" dirty="0">
              <a:solidFill>
                <a:srgbClr val="D37011"/>
              </a:solidFill>
              <a:latin typeface="Corbel" panose="020B0503020204020204" pitchFamily="34" charset="0"/>
            </a:endParaRPr>
          </a:p>
        </p:txBody>
      </p:sp>
    </p:spTree>
    <p:extLst>
      <p:ext uri="{BB962C8B-B14F-4D97-AF65-F5344CB8AC3E}">
        <p14:creationId xmlns:p14="http://schemas.microsoft.com/office/powerpoint/2010/main" val="3857915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34" grpId="0"/>
      <p:bldP spid="41" grpId="0"/>
      <p:bldP spid="45" grpId="0"/>
      <p:bldP spid="46" grpId="0"/>
      <p:bldP spid="47" grpId="0"/>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14D40C04-656B-4DEA-4A79-746C9FFB4E7A}"/>
            </a:ext>
          </a:extLst>
        </p:cNvPr>
        <p:cNvGrpSpPr/>
        <p:nvPr/>
      </p:nvGrpSpPr>
      <p:grpSpPr>
        <a:xfrm>
          <a:off x="0" y="0"/>
          <a:ext cx="0" cy="0"/>
          <a:chOff x="0" y="0"/>
          <a:chExt cx="0" cy="0"/>
        </a:xfrm>
      </p:grpSpPr>
      <p:sp>
        <p:nvSpPr>
          <p:cNvPr id="22" name="!!Subtitle">
            <a:extLst>
              <a:ext uri="{FF2B5EF4-FFF2-40B4-BE49-F238E27FC236}">
                <a16:creationId xmlns:a16="http://schemas.microsoft.com/office/drawing/2014/main" id="{918E5804-F1F6-2729-3F7B-F79DF879A6C5}"/>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6" name="!!Sidebar">
            <a:extLst>
              <a:ext uri="{FF2B5EF4-FFF2-40B4-BE49-F238E27FC236}">
                <a16:creationId xmlns:a16="http://schemas.microsoft.com/office/drawing/2014/main" id="{B42ED4F3-55E3-655C-EC83-D434E93E1611}"/>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17" name="TextBox 16">
            <a:extLst>
              <a:ext uri="{FF2B5EF4-FFF2-40B4-BE49-F238E27FC236}">
                <a16:creationId xmlns:a16="http://schemas.microsoft.com/office/drawing/2014/main" id="{313F2198-2713-597F-5C0A-0738814F2ABD}"/>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sp>
        <p:nvSpPr>
          <p:cNvPr id="5" name="TextBox 4">
            <a:extLst>
              <a:ext uri="{FF2B5EF4-FFF2-40B4-BE49-F238E27FC236}">
                <a16:creationId xmlns:a16="http://schemas.microsoft.com/office/drawing/2014/main" id="{4FDE3532-277A-6362-E82A-CAACCCA3CC8D}"/>
              </a:ext>
            </a:extLst>
          </p:cNvPr>
          <p:cNvSpPr txBox="1"/>
          <p:nvPr/>
        </p:nvSpPr>
        <p:spPr>
          <a:xfrm>
            <a:off x="-2221854" y="1550902"/>
            <a:ext cx="6385128"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Passwords</a:t>
            </a:r>
            <a:endParaRPr lang="en-US" sz="2400" dirty="0">
              <a:solidFill>
                <a:srgbClr val="D37011"/>
              </a:solidFill>
              <a:latin typeface="Corbel" panose="020B0503020204020204" pitchFamily="34" charset="0"/>
            </a:endParaRPr>
          </a:p>
        </p:txBody>
      </p:sp>
      <p:sp>
        <p:nvSpPr>
          <p:cNvPr id="10" name="TextBox 9">
            <a:extLst>
              <a:ext uri="{FF2B5EF4-FFF2-40B4-BE49-F238E27FC236}">
                <a16:creationId xmlns:a16="http://schemas.microsoft.com/office/drawing/2014/main" id="{2E00CE16-E189-C57C-F2C3-FC20C2D981D0}"/>
              </a:ext>
            </a:extLst>
          </p:cNvPr>
          <p:cNvSpPr txBox="1"/>
          <p:nvPr/>
        </p:nvSpPr>
        <p:spPr>
          <a:xfrm>
            <a:off x="-2001810" y="3230145"/>
            <a:ext cx="745011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API Keys / JWT Tokens</a:t>
            </a:r>
            <a:endParaRPr lang="en-US" sz="2400" dirty="0">
              <a:solidFill>
                <a:srgbClr val="D37011"/>
              </a:solidFill>
              <a:latin typeface="Corbel" panose="020B0503020204020204" pitchFamily="34" charset="0"/>
            </a:endParaRPr>
          </a:p>
        </p:txBody>
      </p:sp>
      <p:sp>
        <p:nvSpPr>
          <p:cNvPr id="19" name="TextBox 18">
            <a:extLst>
              <a:ext uri="{FF2B5EF4-FFF2-40B4-BE49-F238E27FC236}">
                <a16:creationId xmlns:a16="http://schemas.microsoft.com/office/drawing/2014/main" id="{73C26187-783C-A2FC-CD4E-B1EBB2A57E55}"/>
              </a:ext>
            </a:extLst>
          </p:cNvPr>
          <p:cNvSpPr txBox="1"/>
          <p:nvPr/>
        </p:nvSpPr>
        <p:spPr>
          <a:xfrm>
            <a:off x="-2592360" y="4899787"/>
            <a:ext cx="745011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SAML / OIDC</a:t>
            </a:r>
            <a:endParaRPr lang="en-US" sz="2400" dirty="0">
              <a:solidFill>
                <a:srgbClr val="D37011"/>
              </a:solidFill>
              <a:latin typeface="Corbel" panose="020B0503020204020204" pitchFamily="34" charset="0"/>
            </a:endParaRPr>
          </a:p>
        </p:txBody>
      </p:sp>
      <p:sp>
        <p:nvSpPr>
          <p:cNvPr id="36" name="TextBox 35">
            <a:extLst>
              <a:ext uri="{FF2B5EF4-FFF2-40B4-BE49-F238E27FC236}">
                <a16:creationId xmlns:a16="http://schemas.microsoft.com/office/drawing/2014/main" id="{BCE49306-8C8C-C1D4-86B4-CDC1177F761F}"/>
              </a:ext>
            </a:extLst>
          </p:cNvPr>
          <p:cNvSpPr txBox="1"/>
          <p:nvPr/>
        </p:nvSpPr>
        <p:spPr>
          <a:xfrm>
            <a:off x="-422591" y="1969121"/>
            <a:ext cx="6385128" cy="461665"/>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Captured in transit </a:t>
            </a:r>
            <a:r>
              <a:rPr lang="en-US" sz="2400" dirty="0">
                <a:solidFill>
                  <a:srgbClr val="FF0000"/>
                </a:solidFill>
                <a:latin typeface="Segoe Print" panose="02000600000000000000" pitchFamily="2" charset="0"/>
                <a:sym typeface="Wingdings" panose="05000000000000000000" pitchFamily="2" charset="2"/>
              </a:rPr>
              <a:t></a:t>
            </a:r>
            <a:r>
              <a:rPr lang="en-US" sz="2400" dirty="0">
                <a:solidFill>
                  <a:srgbClr val="FF0000"/>
                </a:solidFill>
                <a:latin typeface="Corbel" panose="020B0503020204020204" pitchFamily="34" charset="0"/>
              </a:rPr>
              <a:t> Reused across sites</a:t>
            </a:r>
          </a:p>
        </p:txBody>
      </p:sp>
      <p:sp>
        <p:nvSpPr>
          <p:cNvPr id="42" name="TextBox 41">
            <a:extLst>
              <a:ext uri="{FF2B5EF4-FFF2-40B4-BE49-F238E27FC236}">
                <a16:creationId xmlns:a16="http://schemas.microsoft.com/office/drawing/2014/main" id="{0FEA9E2E-2BE1-C475-A5D1-A8AA99689F24}"/>
              </a:ext>
            </a:extLst>
          </p:cNvPr>
          <p:cNvSpPr txBox="1"/>
          <p:nvPr/>
        </p:nvSpPr>
        <p:spPr>
          <a:xfrm>
            <a:off x="-421682" y="3638484"/>
            <a:ext cx="7450110" cy="461665"/>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Shared secret key stolen in transit or data breach</a:t>
            </a:r>
          </a:p>
        </p:txBody>
      </p:sp>
      <p:sp>
        <p:nvSpPr>
          <p:cNvPr id="45" name="TextBox 44">
            <a:extLst>
              <a:ext uri="{FF2B5EF4-FFF2-40B4-BE49-F238E27FC236}">
                <a16:creationId xmlns:a16="http://schemas.microsoft.com/office/drawing/2014/main" id="{B282D6C0-781E-B388-37BC-6F444523A0F1}"/>
              </a:ext>
            </a:extLst>
          </p:cNvPr>
          <p:cNvSpPr txBox="1"/>
          <p:nvPr/>
        </p:nvSpPr>
        <p:spPr>
          <a:xfrm>
            <a:off x="-843957" y="5331183"/>
            <a:ext cx="7450110" cy="461665"/>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Man in the middle </a:t>
            </a:r>
            <a:r>
              <a:rPr lang="en-US" sz="2400" dirty="0">
                <a:solidFill>
                  <a:srgbClr val="FF0000"/>
                </a:solidFill>
                <a:latin typeface="Segoe Print" panose="02000600000000000000" pitchFamily="2" charset="0"/>
                <a:sym typeface="Wingdings" panose="05000000000000000000" pitchFamily="2" charset="2"/>
              </a:rPr>
              <a:t></a:t>
            </a:r>
            <a:r>
              <a:rPr lang="en-US" sz="2400" dirty="0">
                <a:solidFill>
                  <a:srgbClr val="FF0000"/>
                </a:solidFill>
                <a:latin typeface="Corbel" panose="020B0503020204020204" pitchFamily="34" charset="0"/>
              </a:rPr>
              <a:t> Single point of failure</a:t>
            </a:r>
          </a:p>
        </p:txBody>
      </p:sp>
      <p:sp>
        <p:nvSpPr>
          <p:cNvPr id="46" name="TextBox 45">
            <a:extLst>
              <a:ext uri="{FF2B5EF4-FFF2-40B4-BE49-F238E27FC236}">
                <a16:creationId xmlns:a16="http://schemas.microsoft.com/office/drawing/2014/main" id="{F6A5FCB9-E4B7-2D47-7B46-DE67013BA7F7}"/>
              </a:ext>
            </a:extLst>
          </p:cNvPr>
          <p:cNvSpPr txBox="1"/>
          <p:nvPr/>
        </p:nvSpPr>
        <p:spPr>
          <a:xfrm>
            <a:off x="6057900" y="1546628"/>
            <a:ext cx="613410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Passkeys</a:t>
            </a:r>
            <a:endParaRPr lang="en-US" sz="2400" dirty="0">
              <a:solidFill>
                <a:srgbClr val="D37011"/>
              </a:solidFill>
              <a:latin typeface="Corbel" panose="020B0503020204020204" pitchFamily="34" charset="0"/>
            </a:endParaRPr>
          </a:p>
        </p:txBody>
      </p:sp>
      <p:sp>
        <p:nvSpPr>
          <p:cNvPr id="47" name="TextBox 46">
            <a:extLst>
              <a:ext uri="{FF2B5EF4-FFF2-40B4-BE49-F238E27FC236}">
                <a16:creationId xmlns:a16="http://schemas.microsoft.com/office/drawing/2014/main" id="{07E04C10-970F-4F55-844B-93D0049CED0F}"/>
              </a:ext>
            </a:extLst>
          </p:cNvPr>
          <p:cNvSpPr txBox="1"/>
          <p:nvPr/>
        </p:nvSpPr>
        <p:spPr>
          <a:xfrm>
            <a:off x="6057900" y="1966403"/>
            <a:ext cx="6134100" cy="830997"/>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Resistant to phishing / replay attacks</a:t>
            </a:r>
          </a:p>
          <a:p>
            <a:pPr algn="ctr"/>
            <a:r>
              <a:rPr lang="en-US" sz="2400" dirty="0">
                <a:solidFill>
                  <a:schemeClr val="bg1"/>
                </a:solidFill>
                <a:latin typeface="Corbel" panose="020B0503020204020204" pitchFamily="34" charset="0"/>
              </a:rPr>
              <a:t>Keys stored securely on </a:t>
            </a:r>
            <a:r>
              <a:rPr lang="en-US" sz="2400" i="1" dirty="0">
                <a:solidFill>
                  <a:schemeClr val="bg1"/>
                </a:solidFill>
                <a:latin typeface="Corbel" panose="020B0503020204020204" pitchFamily="34" charset="0"/>
              </a:rPr>
              <a:t>user's </a:t>
            </a:r>
            <a:r>
              <a:rPr lang="en-US" sz="2400" dirty="0">
                <a:solidFill>
                  <a:schemeClr val="bg1"/>
                </a:solidFill>
                <a:latin typeface="Corbel" panose="020B0503020204020204" pitchFamily="34" charset="0"/>
              </a:rPr>
              <a:t>device</a:t>
            </a:r>
            <a:endParaRPr lang="en-US" sz="2400" dirty="0">
              <a:solidFill>
                <a:srgbClr val="D37011"/>
              </a:solidFill>
              <a:latin typeface="Corbel" panose="020B0503020204020204" pitchFamily="34" charset="0"/>
            </a:endParaRPr>
          </a:p>
        </p:txBody>
      </p:sp>
    </p:spTree>
    <p:extLst>
      <p:ext uri="{BB962C8B-B14F-4D97-AF65-F5344CB8AC3E}">
        <p14:creationId xmlns:p14="http://schemas.microsoft.com/office/powerpoint/2010/main" val="158952117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5254572" y="509364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232122" y="4137755"/>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5401607" y="4621339"/>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5283265" y="557465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51" name="TextBox 50">
            <a:extLst>
              <a:ext uri="{FF2B5EF4-FFF2-40B4-BE49-F238E27FC236}">
                <a16:creationId xmlns:a16="http://schemas.microsoft.com/office/drawing/2014/main" id="{130A865D-6A39-DB00-A447-D13B27DB9D11}"/>
              </a:ext>
            </a:extLst>
          </p:cNvPr>
          <p:cNvSpPr txBox="1"/>
          <p:nvPr/>
        </p:nvSpPr>
        <p:spPr>
          <a:xfrm>
            <a:off x="6806187" y="3940644"/>
            <a:ext cx="1001534" cy="1938992"/>
          </a:xfrm>
          <a:prstGeom prst="rect">
            <a:avLst/>
          </a:prstGeom>
          <a:noFill/>
        </p:spPr>
        <p:txBody>
          <a:bodyPr wrap="square" rtlCol="0">
            <a:spAutoFit/>
          </a:bodyPr>
          <a:lstStyle/>
          <a:p>
            <a:pPr algn="ctr"/>
            <a:r>
              <a:rPr lang="en-US" sz="12000" dirty="0">
                <a:solidFill>
                  <a:schemeClr val="bg1"/>
                </a:solidFill>
                <a:latin typeface="Corbel" panose="020B0503020204020204" pitchFamily="34" charset="0"/>
              </a:rPr>
              <a:t>}</a:t>
            </a:r>
          </a:p>
        </p:txBody>
      </p:sp>
      <p:sp>
        <p:nvSpPr>
          <p:cNvPr id="52" name="TextBox 51">
            <a:extLst>
              <a:ext uri="{FF2B5EF4-FFF2-40B4-BE49-F238E27FC236}">
                <a16:creationId xmlns:a16="http://schemas.microsoft.com/office/drawing/2014/main" id="{1EA49071-A81F-ACB1-0E48-83DDD37B9F9D}"/>
              </a:ext>
            </a:extLst>
          </p:cNvPr>
          <p:cNvSpPr txBox="1"/>
          <p:nvPr/>
        </p:nvSpPr>
        <p:spPr>
          <a:xfrm>
            <a:off x="7444204" y="4667506"/>
            <a:ext cx="2666074"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"Passkey"  is basically a public/private key pair</a:t>
            </a:r>
          </a:p>
        </p:txBody>
      </p:sp>
    </p:spTree>
    <p:extLst>
      <p:ext uri="{BB962C8B-B14F-4D97-AF65-F5344CB8AC3E}">
        <p14:creationId xmlns:p14="http://schemas.microsoft.com/office/powerpoint/2010/main" val="64953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5369023" y="2939750"/>
            <a:ext cx="1424055"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5370898" y="2938538"/>
            <a:ext cx="142405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Nonce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7947302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par>
                                <p:cTn id="13" presetID="22" presetClass="entr" presetSubtype="8"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p:stCondLst>
                              <p:cond delay="500"/>
                            </p:stCondLst>
                            <p:childTnLst>
                              <p:par>
                                <p:cTn id="17" presetID="22" presetClass="entr" presetSubtype="2" fill="hold" nodeType="afterEffect">
                                  <p:stCondLst>
                                    <p:cond delay="500"/>
                                  </p:stCondLst>
                                  <p:childTnLst>
                                    <p:set>
                                      <p:cBhvr>
                                        <p:cTn id="18" dur="1" fill="hold">
                                          <p:stCondLst>
                                            <p:cond delay="0"/>
                                          </p:stCondLst>
                                        </p:cTn>
                                        <p:tgtEl>
                                          <p:spTgt spid="38"/>
                                        </p:tgtEl>
                                        <p:attrNameLst>
                                          <p:attrName>style.visibility</p:attrName>
                                        </p:attrNameLst>
                                      </p:cBhvr>
                                      <p:to>
                                        <p:strVal val="visible"/>
                                      </p:to>
                                    </p:set>
                                    <p:animEffect transition="in" filter="wipe(right)">
                                      <p:cBhvr>
                                        <p:cTn id="19" dur="500"/>
                                        <p:tgtEl>
                                          <p:spTgt spid="38"/>
                                        </p:tgtEl>
                                      </p:cBhvr>
                                    </p:animEffect>
                                  </p:childTnLst>
                                </p:cTn>
                              </p:par>
                              <p:par>
                                <p:cTn id="20" presetID="22" presetClass="entr" presetSubtype="2" fill="hold" grpId="0" nodeType="withEffect">
                                  <p:stCondLst>
                                    <p:cond delay="500"/>
                                  </p:stCondLst>
                                  <p:childTnLst>
                                    <p:set>
                                      <p:cBhvr>
                                        <p:cTn id="21" dur="1" fill="hold">
                                          <p:stCondLst>
                                            <p:cond delay="0"/>
                                          </p:stCondLst>
                                        </p:cTn>
                                        <p:tgtEl>
                                          <p:spTgt spid="53"/>
                                        </p:tgtEl>
                                        <p:attrNameLst>
                                          <p:attrName>style.visibility</p:attrName>
                                        </p:attrNameLst>
                                      </p:cBhvr>
                                      <p:to>
                                        <p:strVal val="visible"/>
                                      </p:to>
                                    </p:set>
                                    <p:animEffect transition="in" filter="wipe(right)">
                                      <p:cBhvr>
                                        <p:cTn id="22" dur="500"/>
                                        <p:tgtEl>
                                          <p:spTgt spid="53"/>
                                        </p:tgtEl>
                                      </p:cBhvr>
                                    </p:animEffect>
                                  </p:childTnLst>
                                </p:cTn>
                              </p:par>
                              <p:par>
                                <p:cTn id="23" presetID="22" presetClass="entr" presetSubtype="2" fill="hold" grpId="0" nodeType="withEffect">
                                  <p:stCondLst>
                                    <p:cond delay="500"/>
                                  </p:stCondLst>
                                  <p:childTnLst>
                                    <p:set>
                                      <p:cBhvr>
                                        <p:cTn id="24" dur="1" fill="hold">
                                          <p:stCondLst>
                                            <p:cond delay="0"/>
                                          </p:stCondLst>
                                        </p:cTn>
                                        <p:tgtEl>
                                          <p:spTgt spid="54"/>
                                        </p:tgtEl>
                                        <p:attrNameLst>
                                          <p:attrName>style.visibility</p:attrName>
                                        </p:attrNameLst>
                                      </p:cBhvr>
                                      <p:to>
                                        <p:strVal val="visible"/>
                                      </p:to>
                                    </p:set>
                                    <p:animEffect transition="in" filter="wipe(right)">
                                      <p:cBhvr>
                                        <p:cTn id="2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53" grpId="0" animBg="1"/>
      <p:bldP spid="54" grpId="0"/>
    </p:bld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2777027"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2778902"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p>
          <a:p>
            <a:pPr algn="ctr"/>
            <a:r>
              <a:rPr lang="en-US" sz="2000" b="1" dirty="0">
                <a:solidFill>
                  <a:schemeClr val="bg1"/>
                </a:solidFill>
                <a:latin typeface="Corbel" panose="020B0503020204020204" pitchFamily="34" charset="0"/>
              </a:rPr>
              <a:t>signed with private key</a:t>
            </a:r>
          </a:p>
        </p:txBody>
      </p:sp>
    </p:spTree>
    <p:extLst>
      <p:ext uri="{BB962C8B-B14F-4D97-AF65-F5344CB8AC3E}">
        <p14:creationId xmlns:p14="http://schemas.microsoft.com/office/powerpoint/2010/main" val="28984089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4978051"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4979926"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signed with private key</a:t>
            </a:r>
          </a:p>
        </p:txBody>
      </p:sp>
      <p:cxnSp>
        <p:nvCxnSpPr>
          <p:cNvPr id="20" name="!!Arrow 1">
            <a:extLst>
              <a:ext uri="{FF2B5EF4-FFF2-40B4-BE49-F238E27FC236}">
                <a16:creationId xmlns:a16="http://schemas.microsoft.com/office/drawing/2014/main" id="{13B6AC9D-9381-958B-9D4E-20BA78CABF73}"/>
              </a:ext>
            </a:extLst>
          </p:cNvPr>
          <p:cNvCxnSpPr>
            <a:cxnSpLocks/>
          </p:cNvCxnSpPr>
          <p:nvPr/>
        </p:nvCxnSpPr>
        <p:spPr>
          <a:xfrm>
            <a:off x="4620567" y="432825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B311482-4143-9B81-B6AB-E3B636B9D35A}"/>
              </a:ext>
            </a:extLst>
          </p:cNvPr>
          <p:cNvSpPr txBox="1"/>
          <p:nvPr/>
        </p:nvSpPr>
        <p:spPr>
          <a:xfrm>
            <a:off x="4532627" y="376150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Authenticates</a:t>
            </a:r>
          </a:p>
        </p:txBody>
      </p:sp>
      <p:sp>
        <p:nvSpPr>
          <p:cNvPr id="23" name="Txt4">
            <a:extLst>
              <a:ext uri="{FF2B5EF4-FFF2-40B4-BE49-F238E27FC236}">
                <a16:creationId xmlns:a16="http://schemas.microsoft.com/office/drawing/2014/main" id="{7C7E3A71-4AFD-8123-DBD8-E0B4244BC983}"/>
              </a:ext>
            </a:extLst>
          </p:cNvPr>
          <p:cNvSpPr txBox="1"/>
          <p:nvPr/>
        </p:nvSpPr>
        <p:spPr>
          <a:xfrm>
            <a:off x="6636445" y="497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Signed nonce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verified with public key</a:t>
            </a:r>
          </a:p>
        </p:txBody>
      </p:sp>
      <p:pic>
        <p:nvPicPr>
          <p:cNvPr id="27" name="Picture 2">
            <a:extLst>
              <a:ext uri="{FF2B5EF4-FFF2-40B4-BE49-F238E27FC236}">
                <a16:creationId xmlns:a16="http://schemas.microsoft.com/office/drawing/2014/main" id="{7C420689-3BAA-2490-BA61-CBE3C1E2DC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rot="19655715">
            <a:off x="14500520" y="20396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8" name="Thought Bubble: Cloud 27">
            <a:extLst>
              <a:ext uri="{FF2B5EF4-FFF2-40B4-BE49-F238E27FC236}">
                <a16:creationId xmlns:a16="http://schemas.microsoft.com/office/drawing/2014/main" id="{F6BA9F0D-B03C-64FE-673F-B5E49F582882}"/>
              </a:ext>
            </a:extLst>
          </p:cNvPr>
          <p:cNvSpPr/>
          <p:nvPr/>
        </p:nvSpPr>
        <p:spPr>
          <a:xfrm>
            <a:off x="12353492" y="942169"/>
            <a:ext cx="3106745" cy="1163472"/>
          </a:xfrm>
          <a:prstGeom prst="cloudCallout">
            <a:avLst>
              <a:gd name="adj1" fmla="val 33991"/>
              <a:gd name="adj2" fmla="val 7211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11B0A4B-51BB-2E60-9DE5-4FDD245A4A56}"/>
              </a:ext>
            </a:extLst>
          </p:cNvPr>
          <p:cNvSpPr txBox="1"/>
          <p:nvPr/>
        </p:nvSpPr>
        <p:spPr>
          <a:xfrm>
            <a:off x="12787410" y="1108406"/>
            <a:ext cx="29014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Man, I hate these things…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22754863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1" name="!!txtPass">
            <a:extLst>
              <a:ext uri="{FF2B5EF4-FFF2-40B4-BE49-F238E27FC236}">
                <a16:creationId xmlns:a16="http://schemas.microsoft.com/office/drawing/2014/main" id="{EBBE60CF-006D-5B81-F3B2-486184F77BA4}"/>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2" name="!!txtKeycard">
            <a:extLst>
              <a:ext uri="{FF2B5EF4-FFF2-40B4-BE49-F238E27FC236}">
                <a16:creationId xmlns:a16="http://schemas.microsoft.com/office/drawing/2014/main" id="{7F75BA5B-28A7-DDD3-8BEB-CB8777D41DE5}"/>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sp>
        <p:nvSpPr>
          <p:cNvPr id="22" name="!!txtBiometrics">
            <a:extLst>
              <a:ext uri="{FF2B5EF4-FFF2-40B4-BE49-F238E27FC236}">
                <a16:creationId xmlns:a16="http://schemas.microsoft.com/office/drawing/2014/main" id="{DDE02CF4-486A-07F6-F1E6-7AED341384CA}"/>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4978051"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4979926"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signed with private key</a:t>
            </a:r>
          </a:p>
        </p:txBody>
      </p:sp>
      <p:cxnSp>
        <p:nvCxnSpPr>
          <p:cNvPr id="20" name="!!Arrow 1">
            <a:extLst>
              <a:ext uri="{FF2B5EF4-FFF2-40B4-BE49-F238E27FC236}">
                <a16:creationId xmlns:a16="http://schemas.microsoft.com/office/drawing/2014/main" id="{13B6AC9D-9381-958B-9D4E-20BA78CABF73}"/>
              </a:ext>
            </a:extLst>
          </p:cNvPr>
          <p:cNvCxnSpPr>
            <a:cxnSpLocks/>
          </p:cNvCxnSpPr>
          <p:nvPr/>
        </p:nvCxnSpPr>
        <p:spPr>
          <a:xfrm>
            <a:off x="4620567" y="432825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B311482-4143-9B81-B6AB-E3B636B9D35A}"/>
              </a:ext>
            </a:extLst>
          </p:cNvPr>
          <p:cNvSpPr txBox="1"/>
          <p:nvPr/>
        </p:nvSpPr>
        <p:spPr>
          <a:xfrm>
            <a:off x="4532627" y="376150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Authenticates</a:t>
            </a:r>
          </a:p>
        </p:txBody>
      </p:sp>
      <p:sp>
        <p:nvSpPr>
          <p:cNvPr id="23" name="Txt4">
            <a:extLst>
              <a:ext uri="{FF2B5EF4-FFF2-40B4-BE49-F238E27FC236}">
                <a16:creationId xmlns:a16="http://schemas.microsoft.com/office/drawing/2014/main" id="{7C7E3A71-4AFD-8123-DBD8-E0B4244BC983}"/>
              </a:ext>
            </a:extLst>
          </p:cNvPr>
          <p:cNvSpPr txBox="1"/>
          <p:nvPr/>
        </p:nvSpPr>
        <p:spPr>
          <a:xfrm>
            <a:off x="6636445" y="497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Signed nonce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verified with public key</a:t>
            </a:r>
          </a:p>
        </p:txBody>
      </p:sp>
      <p:pic>
        <p:nvPicPr>
          <p:cNvPr id="24" name="Picture 2">
            <a:extLst>
              <a:ext uri="{FF2B5EF4-FFF2-40B4-BE49-F238E27FC236}">
                <a16:creationId xmlns:a16="http://schemas.microsoft.com/office/drawing/2014/main" id="{CA539BE9-FA0D-55A9-A062-B43A40EB51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rot="19655715">
            <a:off x="10408035" y="20396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5" name="Thought Bubble: Cloud 24">
            <a:extLst>
              <a:ext uri="{FF2B5EF4-FFF2-40B4-BE49-F238E27FC236}">
                <a16:creationId xmlns:a16="http://schemas.microsoft.com/office/drawing/2014/main" id="{E072D088-EA5B-C796-5E7D-8AE697941ADC}"/>
              </a:ext>
            </a:extLst>
          </p:cNvPr>
          <p:cNvSpPr/>
          <p:nvPr/>
        </p:nvSpPr>
        <p:spPr>
          <a:xfrm>
            <a:off x="8261007" y="942169"/>
            <a:ext cx="3510909" cy="1163472"/>
          </a:xfrm>
          <a:prstGeom prst="cloudCallout">
            <a:avLst>
              <a:gd name="adj1" fmla="val 33991"/>
              <a:gd name="adj2" fmla="val 7211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C3CD946-84FF-0CD0-E9A2-E4730B6EBE8C}"/>
              </a:ext>
            </a:extLst>
          </p:cNvPr>
          <p:cNvSpPr txBox="1"/>
          <p:nvPr/>
        </p:nvSpPr>
        <p:spPr>
          <a:xfrm>
            <a:off x="8694925" y="1108406"/>
            <a:ext cx="29014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Man, I hate these things…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292646009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FFD96EA1-1499-0B97-0EB8-6B2BA0217475}"/>
            </a:ext>
          </a:extLst>
        </p:cNvPr>
        <p:cNvGrpSpPr/>
        <p:nvPr/>
      </p:nvGrpSpPr>
      <p:grpSpPr>
        <a:xfrm>
          <a:off x="0" y="0"/>
          <a:ext cx="0" cy="0"/>
          <a:chOff x="0" y="0"/>
          <a:chExt cx="0" cy="0"/>
        </a:xfrm>
      </p:grpSpPr>
      <p:pic>
        <p:nvPicPr>
          <p:cNvPr id="8" name="Picture 4">
            <a:extLst>
              <a:ext uri="{FF2B5EF4-FFF2-40B4-BE49-F238E27FC236}">
                <a16:creationId xmlns:a16="http://schemas.microsoft.com/office/drawing/2014/main" id="{6BB2F939-7A2B-6686-2097-AC51C06E8B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177201" y="7039279"/>
            <a:ext cx="1753531" cy="3294254"/>
          </a:xfrm>
          <a:prstGeom prst="rect">
            <a:avLst/>
          </a:prstGeom>
          <a:noFill/>
          <a:extLst>
            <a:ext uri="{909E8E84-426E-40DD-AFC4-6F175D3DCCD1}">
              <a14:hiddenFill xmlns:a14="http://schemas.microsoft.com/office/drawing/2010/main">
                <a:solidFill>
                  <a:srgbClr val="FFFFFF"/>
                </a:solidFill>
              </a14:hiddenFill>
            </a:ext>
          </a:extLst>
        </p:spPr>
      </p:pic>
      <p:pic>
        <p:nvPicPr>
          <p:cNvPr id="30" name="!!Monitor">
            <a:extLst>
              <a:ext uri="{FF2B5EF4-FFF2-40B4-BE49-F238E27FC236}">
                <a16:creationId xmlns:a16="http://schemas.microsoft.com/office/drawing/2014/main" id="{1C47B211-B2D7-DE07-8A2C-015E4115941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55CF4E02-6B19-4FAA-B6A8-5B9C8B969404}"/>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EDDB851-E6E6-4657-4949-FAE52130FD94}"/>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3981453-6D64-FF5D-EA1D-3C911342364E}"/>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AECED148-82A5-85FA-0C24-64C7B0E83BCD}"/>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sp>
        <p:nvSpPr>
          <p:cNvPr id="19" name="Rectangle: Rounded Corners 18">
            <a:extLst>
              <a:ext uri="{FF2B5EF4-FFF2-40B4-BE49-F238E27FC236}">
                <a16:creationId xmlns:a16="http://schemas.microsoft.com/office/drawing/2014/main" id="{DA35BBEC-4141-D99D-C2FB-8D25B38E345F}"/>
              </a:ext>
            </a:extLst>
          </p:cNvPr>
          <p:cNvSpPr/>
          <p:nvPr/>
        </p:nvSpPr>
        <p:spPr>
          <a:xfrm>
            <a:off x="1087395" y="1736304"/>
            <a:ext cx="7142205" cy="3923198"/>
          </a:xfrm>
          <a:prstGeom prst="roundRect">
            <a:avLst>
              <a:gd name="adj" fmla="val 10182"/>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18D41444-1971-CD4E-61D2-8010FDF3FAB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324984" y="4319403"/>
            <a:ext cx="2261671" cy="737198"/>
          </a:xfrm>
          <a:prstGeom prst="rect">
            <a:avLst/>
          </a:prstGeom>
        </p:spPr>
      </p:pic>
      <p:pic>
        <p:nvPicPr>
          <p:cNvPr id="24" name="Picture 23">
            <a:extLst>
              <a:ext uri="{FF2B5EF4-FFF2-40B4-BE49-F238E27FC236}">
                <a16:creationId xmlns:a16="http://schemas.microsoft.com/office/drawing/2014/main" id="{DDEF843F-2467-A579-14EF-53FB62266F1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650319" y="2299736"/>
            <a:ext cx="1674947" cy="1820870"/>
          </a:xfrm>
          <a:prstGeom prst="rect">
            <a:avLst/>
          </a:prstGeom>
        </p:spPr>
      </p:pic>
      <p:sp>
        <p:nvSpPr>
          <p:cNvPr id="25" name="TextBox 24">
            <a:extLst>
              <a:ext uri="{FF2B5EF4-FFF2-40B4-BE49-F238E27FC236}">
                <a16:creationId xmlns:a16="http://schemas.microsoft.com/office/drawing/2014/main" id="{E5CD1AA7-5FE1-B8E5-3FCE-0FEA880667E0}"/>
              </a:ext>
            </a:extLst>
          </p:cNvPr>
          <p:cNvSpPr txBox="1"/>
          <p:nvPr/>
        </p:nvSpPr>
        <p:spPr>
          <a:xfrm>
            <a:off x="5757885" y="1821140"/>
            <a:ext cx="156738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CPU</a:t>
            </a:r>
            <a:endParaRPr lang="en-US" sz="2400" dirty="0">
              <a:solidFill>
                <a:schemeClr val="bg1"/>
              </a:solidFill>
              <a:latin typeface="Corbel" panose="020B0503020204020204" pitchFamily="34" charset="0"/>
            </a:endParaRPr>
          </a:p>
        </p:txBody>
      </p:sp>
      <p:sp>
        <p:nvSpPr>
          <p:cNvPr id="26" name="TextBox 25">
            <a:extLst>
              <a:ext uri="{FF2B5EF4-FFF2-40B4-BE49-F238E27FC236}">
                <a16:creationId xmlns:a16="http://schemas.microsoft.com/office/drawing/2014/main" id="{C2778E78-DE6B-5381-3E19-B3EA3DD73F66}"/>
              </a:ext>
            </a:extLst>
          </p:cNvPr>
          <p:cNvSpPr txBox="1"/>
          <p:nvPr/>
        </p:nvSpPr>
        <p:spPr>
          <a:xfrm>
            <a:off x="5111418" y="5023727"/>
            <a:ext cx="2872754"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System Memory</a:t>
            </a:r>
            <a:endParaRPr lang="en-US" sz="2400" dirty="0">
              <a:solidFill>
                <a:schemeClr val="bg1"/>
              </a:solidFill>
              <a:latin typeface="Corbel" panose="020B0503020204020204" pitchFamily="34" charset="0"/>
            </a:endParaRPr>
          </a:p>
        </p:txBody>
      </p:sp>
      <p:sp>
        <p:nvSpPr>
          <p:cNvPr id="27" name="TextBox 26">
            <a:extLst>
              <a:ext uri="{FF2B5EF4-FFF2-40B4-BE49-F238E27FC236}">
                <a16:creationId xmlns:a16="http://schemas.microsoft.com/office/drawing/2014/main" id="{CD5AD8C3-834D-82F1-25F3-BFCE40D1E95C}"/>
              </a:ext>
            </a:extLst>
          </p:cNvPr>
          <p:cNvSpPr txBox="1"/>
          <p:nvPr/>
        </p:nvSpPr>
        <p:spPr>
          <a:xfrm>
            <a:off x="1824514" y="1821140"/>
            <a:ext cx="1838044"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TPM</a:t>
            </a:r>
            <a:endParaRPr lang="en-US" sz="2400" dirty="0">
              <a:solidFill>
                <a:schemeClr val="bg1"/>
              </a:solidFill>
              <a:latin typeface="Corbel" panose="020B0503020204020204" pitchFamily="34" charset="0"/>
            </a:endParaRPr>
          </a:p>
        </p:txBody>
      </p:sp>
      <p:sp>
        <p:nvSpPr>
          <p:cNvPr id="28" name="Rectangle 27">
            <a:extLst>
              <a:ext uri="{FF2B5EF4-FFF2-40B4-BE49-F238E27FC236}">
                <a16:creationId xmlns:a16="http://schemas.microsoft.com/office/drawing/2014/main" id="{FBC9A8CF-FEB8-DBBD-A0DF-5A967F02F665}"/>
              </a:ext>
            </a:extLst>
          </p:cNvPr>
          <p:cNvSpPr/>
          <p:nvPr/>
        </p:nvSpPr>
        <p:spPr>
          <a:xfrm>
            <a:off x="4415970" y="1747139"/>
            <a:ext cx="390220" cy="391236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A89092C-C40D-F0A5-31E5-7FFF0F58745D}"/>
              </a:ext>
            </a:extLst>
          </p:cNvPr>
          <p:cNvSpPr txBox="1"/>
          <p:nvPr/>
        </p:nvSpPr>
        <p:spPr>
          <a:xfrm>
            <a:off x="849262" y="5752372"/>
            <a:ext cx="3791333" cy="923330"/>
          </a:xfrm>
          <a:prstGeom prst="rect">
            <a:avLst/>
          </a:prstGeom>
          <a:noFill/>
        </p:spPr>
        <p:txBody>
          <a:bodyPr wrap="square" rtlCol="0">
            <a:spAutoFit/>
          </a:bodyPr>
          <a:lstStyle/>
          <a:p>
            <a:pPr algn="ctr"/>
            <a:r>
              <a:rPr lang="en-US" dirty="0">
                <a:solidFill>
                  <a:srgbClr val="FD7D00"/>
                </a:solidFill>
                <a:latin typeface="Corbel" panose="020B0503020204020204" pitchFamily="34" charset="0"/>
              </a:rPr>
              <a:t>Trusted Platform Modules are dedicated chips that create and securely store cryptographic keys </a:t>
            </a:r>
          </a:p>
        </p:txBody>
      </p:sp>
      <p:pic>
        <p:nvPicPr>
          <p:cNvPr id="18" name="!!TPM2">
            <a:extLst>
              <a:ext uri="{FF2B5EF4-FFF2-40B4-BE49-F238E27FC236}">
                <a16:creationId xmlns:a16="http://schemas.microsoft.com/office/drawing/2014/main" id="{41E5E583-8309-47E1-B8C5-8DFBC3D45D4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931245" y="2299735"/>
            <a:ext cx="1674948" cy="1820871"/>
          </a:xfrm>
          <a:prstGeom prst="rect">
            <a:avLst/>
          </a:prstGeom>
        </p:spPr>
      </p:pic>
      <p:pic>
        <p:nvPicPr>
          <p:cNvPr id="6" name="!!TPM1">
            <a:extLst>
              <a:ext uri="{FF2B5EF4-FFF2-40B4-BE49-F238E27FC236}">
                <a16:creationId xmlns:a16="http://schemas.microsoft.com/office/drawing/2014/main" id="{08DF3CAD-82FE-BCE8-8110-3ED367E7BDC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931245" y="2299735"/>
            <a:ext cx="1674948" cy="1820871"/>
          </a:xfrm>
          <a:prstGeom prst="rect">
            <a:avLst/>
          </a:prstGeom>
        </p:spPr>
      </p:pic>
      <p:pic>
        <p:nvPicPr>
          <p:cNvPr id="29" name="Picture 28">
            <a:extLst>
              <a:ext uri="{FF2B5EF4-FFF2-40B4-BE49-F238E27FC236}">
                <a16:creationId xmlns:a16="http://schemas.microsoft.com/office/drawing/2014/main" id="{8BA8AB7F-340D-9EA1-ACAA-2653E1542811}"/>
              </a:ext>
            </a:extLst>
          </p:cNvPr>
          <p:cNvPicPr>
            <a:picLocks noChangeAspect="1"/>
          </p:cNvPicPr>
          <p:nvPr/>
        </p:nvPicPr>
        <p:blipFill>
          <a:blip r:embed="rId7"/>
          <a:stretch>
            <a:fillRect/>
          </a:stretch>
        </p:blipFill>
        <p:spPr>
          <a:xfrm>
            <a:off x="1824514" y="4483629"/>
            <a:ext cx="1668244" cy="852321"/>
          </a:xfrm>
          <a:prstGeom prst="rect">
            <a:avLst/>
          </a:prstGeom>
        </p:spPr>
      </p:pic>
      <p:pic>
        <p:nvPicPr>
          <p:cNvPr id="7" name="!!Key2">
            <a:extLst>
              <a:ext uri="{FF2B5EF4-FFF2-40B4-BE49-F238E27FC236}">
                <a16:creationId xmlns:a16="http://schemas.microsoft.com/office/drawing/2014/main" id="{1585CC4F-0D32-7B09-C77E-3ADFEC1899DE}"/>
              </a:ext>
            </a:extLst>
          </p:cNvPr>
          <p:cNvPicPr>
            <a:picLocks noChangeAspect="1"/>
          </p:cNvPicPr>
          <p:nvPr/>
        </p:nvPicPr>
        <p:blipFill>
          <a:blip r:embed="rId7"/>
          <a:stretch>
            <a:fillRect/>
          </a:stretch>
        </p:blipFill>
        <p:spPr>
          <a:xfrm>
            <a:off x="1821197" y="4483629"/>
            <a:ext cx="1668244" cy="852321"/>
          </a:xfrm>
          <a:prstGeom prst="rect">
            <a:avLst/>
          </a:prstGeom>
        </p:spPr>
      </p:pic>
    </p:spTree>
    <p:extLst>
      <p:ext uri="{BB962C8B-B14F-4D97-AF65-F5344CB8AC3E}">
        <p14:creationId xmlns:p14="http://schemas.microsoft.com/office/powerpoint/2010/main" val="2216892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10"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5" grpId="0"/>
      <p:bldP spid="26" grpId="0"/>
      <p:bldP spid="27" grpId="0"/>
      <p:bldP spid="28" grpId="0" animBg="1"/>
      <p:bldP spid="3" grpId="0"/>
    </p:bldLst>
  </p:timing>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D0DAC8DD-0C29-1448-D86C-637D213967B9}"/>
            </a:ext>
          </a:extLst>
        </p:cNvPr>
        <p:cNvGrpSpPr/>
        <p:nvPr/>
      </p:nvGrpSpPr>
      <p:grpSpPr>
        <a:xfrm>
          <a:off x="0" y="0"/>
          <a:ext cx="0" cy="0"/>
          <a:chOff x="0" y="0"/>
          <a:chExt cx="0" cy="0"/>
        </a:xfrm>
      </p:grpSpPr>
      <p:pic>
        <p:nvPicPr>
          <p:cNvPr id="4" name="Picture 4">
            <a:extLst>
              <a:ext uri="{FF2B5EF4-FFF2-40B4-BE49-F238E27FC236}">
                <a16:creationId xmlns:a16="http://schemas.microsoft.com/office/drawing/2014/main" id="{F70850F1-FAB3-91C3-6E82-5296F3D1DF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177201" y="2441879"/>
            <a:ext cx="1753531" cy="3294254"/>
          </a:xfrm>
          <a:prstGeom prst="rect">
            <a:avLst/>
          </a:prstGeom>
          <a:noFill/>
          <a:extLst>
            <a:ext uri="{909E8E84-426E-40DD-AFC4-6F175D3DCCD1}">
              <a14:hiddenFill xmlns:a14="http://schemas.microsoft.com/office/drawing/2010/main">
                <a:solidFill>
                  <a:srgbClr val="FFFFFF"/>
                </a:solidFill>
              </a14:hiddenFill>
            </a:ext>
          </a:extLst>
        </p:spPr>
      </p:pic>
      <p:pic>
        <p:nvPicPr>
          <p:cNvPr id="30" name="!!Monitor">
            <a:extLst>
              <a:ext uri="{FF2B5EF4-FFF2-40B4-BE49-F238E27FC236}">
                <a16:creationId xmlns:a16="http://schemas.microsoft.com/office/drawing/2014/main" id="{35D62C92-3A3C-FFA8-95B7-CB6582D6FB4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7FF38E9A-A7B6-3923-3B2B-2797A808F230}"/>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2FDA8579-B1B5-D387-699E-6B5CB2F21564}"/>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E3CBC128-64BF-15AB-0BB3-727950D543DB}"/>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3E07E1E8-C92E-44FB-9A10-30A401535899}"/>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18" name="!!TPM2">
            <a:extLst>
              <a:ext uri="{FF2B5EF4-FFF2-40B4-BE49-F238E27FC236}">
                <a16:creationId xmlns:a16="http://schemas.microsoft.com/office/drawing/2014/main" id="{A3E376AC-9C4D-EF32-DEE5-C0396B18578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0238965" y="2684467"/>
            <a:ext cx="918003" cy="997980"/>
          </a:xfrm>
          <a:prstGeom prst="rect">
            <a:avLst/>
          </a:prstGeom>
        </p:spPr>
      </p:pic>
      <p:pic>
        <p:nvPicPr>
          <p:cNvPr id="6" name="!!TPM1">
            <a:extLst>
              <a:ext uri="{FF2B5EF4-FFF2-40B4-BE49-F238E27FC236}">
                <a16:creationId xmlns:a16="http://schemas.microsoft.com/office/drawing/2014/main" id="{E56D27A8-4CBD-4DA6-F0EA-404274A1E3A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610221" y="3429000"/>
            <a:ext cx="946157" cy="1028587"/>
          </a:xfrm>
          <a:prstGeom prst="rect">
            <a:avLst/>
          </a:prstGeom>
        </p:spPr>
      </p:pic>
      <p:pic>
        <p:nvPicPr>
          <p:cNvPr id="29" name="Picture 28">
            <a:extLst>
              <a:ext uri="{FF2B5EF4-FFF2-40B4-BE49-F238E27FC236}">
                <a16:creationId xmlns:a16="http://schemas.microsoft.com/office/drawing/2014/main" id="{666ACA57-A760-F838-C7DF-CE22780EAF99}"/>
              </a:ext>
            </a:extLst>
          </p:cNvPr>
          <p:cNvPicPr>
            <a:picLocks noChangeAspect="1"/>
          </p:cNvPicPr>
          <p:nvPr/>
        </p:nvPicPr>
        <p:blipFill>
          <a:blip r:embed="rId6"/>
          <a:stretch>
            <a:fillRect/>
          </a:stretch>
        </p:blipFill>
        <p:spPr>
          <a:xfrm>
            <a:off x="10511015" y="3114656"/>
            <a:ext cx="373901" cy="191029"/>
          </a:xfrm>
          <a:prstGeom prst="rect">
            <a:avLst/>
          </a:prstGeom>
        </p:spPr>
      </p:pic>
      <p:pic>
        <p:nvPicPr>
          <p:cNvPr id="7" name="!!Key2">
            <a:extLst>
              <a:ext uri="{FF2B5EF4-FFF2-40B4-BE49-F238E27FC236}">
                <a16:creationId xmlns:a16="http://schemas.microsoft.com/office/drawing/2014/main" id="{6A993A73-46FD-F6DF-617B-A733754320C8}"/>
              </a:ext>
            </a:extLst>
          </p:cNvPr>
          <p:cNvPicPr>
            <a:picLocks noChangeAspect="1"/>
          </p:cNvPicPr>
          <p:nvPr/>
        </p:nvPicPr>
        <p:blipFill>
          <a:blip r:embed="rId6"/>
          <a:stretch>
            <a:fillRect/>
          </a:stretch>
        </p:blipFill>
        <p:spPr>
          <a:xfrm>
            <a:off x="5851912" y="3855161"/>
            <a:ext cx="462774" cy="236436"/>
          </a:xfrm>
          <a:prstGeom prst="rect">
            <a:avLst/>
          </a:prstGeom>
        </p:spPr>
      </p:pic>
      <p:sp>
        <p:nvSpPr>
          <p:cNvPr id="3" name="Txt4">
            <a:extLst>
              <a:ext uri="{FF2B5EF4-FFF2-40B4-BE49-F238E27FC236}">
                <a16:creationId xmlns:a16="http://schemas.microsoft.com/office/drawing/2014/main" id="{C119029C-117D-322B-8F99-6540178A2F1E}"/>
              </a:ext>
            </a:extLst>
          </p:cNvPr>
          <p:cNvSpPr txBox="1"/>
          <p:nvPr/>
        </p:nvSpPr>
        <p:spPr>
          <a:xfrm>
            <a:off x="624637" y="2729547"/>
            <a:ext cx="41782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Android's</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"Trusted Execution Environment"</a:t>
            </a:r>
            <a:endParaRPr lang="en-US" sz="2000" b="1" dirty="0">
              <a:solidFill>
                <a:schemeClr val="bg1"/>
              </a:solidFill>
              <a:latin typeface="Corbel" panose="020B0503020204020204" pitchFamily="34" charset="0"/>
            </a:endParaRPr>
          </a:p>
        </p:txBody>
      </p:sp>
      <p:sp>
        <p:nvSpPr>
          <p:cNvPr id="12" name="Txt4">
            <a:extLst>
              <a:ext uri="{FF2B5EF4-FFF2-40B4-BE49-F238E27FC236}">
                <a16:creationId xmlns:a16="http://schemas.microsoft.com/office/drawing/2014/main" id="{2D356FD8-FBEE-A066-E36D-7C792C6A35C4}"/>
              </a:ext>
            </a:extLst>
          </p:cNvPr>
          <p:cNvSpPr txBox="1"/>
          <p:nvPr/>
        </p:nvSpPr>
        <p:spPr>
          <a:xfrm>
            <a:off x="476240" y="3943293"/>
            <a:ext cx="41782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Apple's</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"Secure Enclave"</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624379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D4C4BF10-21C3-44B0-1C51-ADF0622F32CB}"/>
            </a:ext>
          </a:extLst>
        </p:cNvPr>
        <p:cNvGrpSpPr/>
        <p:nvPr/>
      </p:nvGrpSpPr>
      <p:grpSpPr>
        <a:xfrm>
          <a:off x="0" y="0"/>
          <a:ext cx="0" cy="0"/>
          <a:chOff x="0" y="0"/>
          <a:chExt cx="0" cy="0"/>
        </a:xfrm>
      </p:grpSpPr>
      <p:pic>
        <p:nvPicPr>
          <p:cNvPr id="30" name="!!Monitor">
            <a:extLst>
              <a:ext uri="{FF2B5EF4-FFF2-40B4-BE49-F238E27FC236}">
                <a16:creationId xmlns:a16="http://schemas.microsoft.com/office/drawing/2014/main" id="{97330BD5-DD7E-179F-8010-01F365F502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86DF740D-6BB8-2B5F-D2CF-1AD4F4592A6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A2F0D1B0-282D-FDCC-4E1C-47761492468F}"/>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3798B935-845C-E98E-FA87-7F767F834CB0}"/>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65FA206A-EE9F-010A-4582-C75FEFDC9ACA}"/>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4" name="Picture 4">
            <a:extLst>
              <a:ext uri="{FF2B5EF4-FFF2-40B4-BE49-F238E27FC236}">
                <a16:creationId xmlns:a16="http://schemas.microsoft.com/office/drawing/2014/main" id="{293EAD60-C793-733F-9B5D-96469D4B2B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921616" y="4173533"/>
            <a:ext cx="1293727" cy="2430448"/>
          </a:xfrm>
          <a:prstGeom prst="rect">
            <a:avLst/>
          </a:prstGeom>
          <a:noFill/>
          <a:extLst>
            <a:ext uri="{909E8E84-426E-40DD-AFC4-6F175D3DCCD1}">
              <a14:hiddenFill xmlns:a14="http://schemas.microsoft.com/office/drawing/2010/main">
                <a:solidFill>
                  <a:srgbClr val="FFFFFF"/>
                </a:solidFill>
              </a14:hiddenFill>
            </a:ext>
          </a:extLst>
        </p:spPr>
      </p:pic>
      <p:pic>
        <p:nvPicPr>
          <p:cNvPr id="18" name="!!TPM2">
            <a:extLst>
              <a:ext uri="{FF2B5EF4-FFF2-40B4-BE49-F238E27FC236}">
                <a16:creationId xmlns:a16="http://schemas.microsoft.com/office/drawing/2014/main" id="{75060A61-63E6-C497-0E7E-F621DED706B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0238965" y="2684467"/>
            <a:ext cx="918003" cy="997980"/>
          </a:xfrm>
          <a:prstGeom prst="rect">
            <a:avLst/>
          </a:prstGeom>
        </p:spPr>
      </p:pic>
      <p:pic>
        <p:nvPicPr>
          <p:cNvPr id="6" name="!!TPM1">
            <a:extLst>
              <a:ext uri="{FF2B5EF4-FFF2-40B4-BE49-F238E27FC236}">
                <a16:creationId xmlns:a16="http://schemas.microsoft.com/office/drawing/2014/main" id="{A5AA94A7-3111-5B5A-5B26-58EF955E151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095401" y="4909789"/>
            <a:ext cx="946157" cy="1028587"/>
          </a:xfrm>
          <a:prstGeom prst="rect">
            <a:avLst/>
          </a:prstGeom>
        </p:spPr>
      </p:pic>
      <p:pic>
        <p:nvPicPr>
          <p:cNvPr id="29" name="Picture 28">
            <a:extLst>
              <a:ext uri="{FF2B5EF4-FFF2-40B4-BE49-F238E27FC236}">
                <a16:creationId xmlns:a16="http://schemas.microsoft.com/office/drawing/2014/main" id="{2B439F84-1271-5142-8237-79FF224577B9}"/>
              </a:ext>
            </a:extLst>
          </p:cNvPr>
          <p:cNvPicPr>
            <a:picLocks noChangeAspect="1"/>
          </p:cNvPicPr>
          <p:nvPr/>
        </p:nvPicPr>
        <p:blipFill>
          <a:blip r:embed="rId6"/>
          <a:stretch>
            <a:fillRect/>
          </a:stretch>
        </p:blipFill>
        <p:spPr>
          <a:xfrm>
            <a:off x="10511015" y="3114656"/>
            <a:ext cx="373901" cy="191029"/>
          </a:xfrm>
          <a:prstGeom prst="rect">
            <a:avLst/>
          </a:prstGeom>
        </p:spPr>
      </p:pic>
      <p:pic>
        <p:nvPicPr>
          <p:cNvPr id="7" name="!!Key2">
            <a:extLst>
              <a:ext uri="{FF2B5EF4-FFF2-40B4-BE49-F238E27FC236}">
                <a16:creationId xmlns:a16="http://schemas.microsoft.com/office/drawing/2014/main" id="{AAC18FA9-9C61-DDC3-80B4-F943C6E8213F}"/>
              </a:ext>
            </a:extLst>
          </p:cNvPr>
          <p:cNvPicPr>
            <a:picLocks noChangeAspect="1"/>
          </p:cNvPicPr>
          <p:nvPr/>
        </p:nvPicPr>
        <p:blipFill>
          <a:blip r:embed="rId6"/>
          <a:stretch>
            <a:fillRect/>
          </a:stretch>
        </p:blipFill>
        <p:spPr>
          <a:xfrm>
            <a:off x="11337092" y="5335950"/>
            <a:ext cx="462774" cy="236436"/>
          </a:xfrm>
          <a:prstGeom prst="rect">
            <a:avLst/>
          </a:prstGeom>
        </p:spPr>
      </p:pic>
      <p:pic>
        <p:nvPicPr>
          <p:cNvPr id="8" name="!!Yubikey" descr="USB-A YubiKey 5 NFC Two Factor Security Key | Yubico">
            <a:extLst>
              <a:ext uri="{FF2B5EF4-FFF2-40B4-BE49-F238E27FC236}">
                <a16:creationId xmlns:a16="http://schemas.microsoft.com/office/drawing/2014/main" id="{B9AAEB1E-DB83-E21C-B4EF-F4BE3D77C6C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0181029">
            <a:off x="5347303" y="2829391"/>
            <a:ext cx="1421192" cy="142119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1D647E3-2B42-0078-D8D1-9633EBDBD906}"/>
              </a:ext>
            </a:extLst>
          </p:cNvPr>
          <p:cNvSpPr txBox="1"/>
          <p:nvPr/>
        </p:nvSpPr>
        <p:spPr>
          <a:xfrm>
            <a:off x="3933826" y="4351005"/>
            <a:ext cx="3985936" cy="646331"/>
          </a:xfrm>
          <a:prstGeom prst="rect">
            <a:avLst/>
          </a:prstGeom>
          <a:noFill/>
        </p:spPr>
        <p:txBody>
          <a:bodyPr wrap="square" rtlCol="0">
            <a:spAutoFit/>
          </a:bodyPr>
          <a:lstStyle/>
          <a:p>
            <a:pPr algn="ctr"/>
            <a:r>
              <a:rPr lang="en-US" dirty="0">
                <a:solidFill>
                  <a:schemeClr val="bg1"/>
                </a:solidFill>
                <a:latin typeface="Corbel" panose="020B0503020204020204" pitchFamily="34" charset="0"/>
              </a:rPr>
              <a:t>Passkeys can also be stored on physical devices like USB Security Keys</a:t>
            </a:r>
          </a:p>
        </p:txBody>
      </p:sp>
      <p:pic>
        <p:nvPicPr>
          <p:cNvPr id="11" name="!!Key3">
            <a:extLst>
              <a:ext uri="{FF2B5EF4-FFF2-40B4-BE49-F238E27FC236}">
                <a16:creationId xmlns:a16="http://schemas.microsoft.com/office/drawing/2014/main" id="{4FB32112-7080-7A35-8F72-C1FB48BE944A}"/>
              </a:ext>
            </a:extLst>
          </p:cNvPr>
          <p:cNvPicPr>
            <a:picLocks noChangeAspect="1"/>
          </p:cNvPicPr>
          <p:nvPr/>
        </p:nvPicPr>
        <p:blipFill>
          <a:blip r:embed="rId6"/>
          <a:stretch>
            <a:fillRect/>
          </a:stretch>
        </p:blipFill>
        <p:spPr>
          <a:xfrm>
            <a:off x="6209038" y="3672715"/>
            <a:ext cx="980246" cy="500818"/>
          </a:xfrm>
          <a:prstGeom prst="rect">
            <a:avLst/>
          </a:prstGeom>
        </p:spPr>
      </p:pic>
    </p:spTree>
    <p:extLst>
      <p:ext uri="{BB962C8B-B14F-4D97-AF65-F5344CB8AC3E}">
        <p14:creationId xmlns:p14="http://schemas.microsoft.com/office/powerpoint/2010/main" val="742955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2874C884-DD77-B957-75A0-9C34107B9E58}"/>
            </a:ext>
          </a:extLst>
        </p:cNvPr>
        <p:cNvGrpSpPr/>
        <p:nvPr/>
      </p:nvGrpSpPr>
      <p:grpSpPr>
        <a:xfrm>
          <a:off x="0" y="0"/>
          <a:ext cx="0" cy="0"/>
          <a:chOff x="0" y="0"/>
          <a:chExt cx="0" cy="0"/>
        </a:xfrm>
      </p:grpSpPr>
      <p:cxnSp>
        <p:nvCxnSpPr>
          <p:cNvPr id="4" name="!!Arrow 1">
            <a:extLst>
              <a:ext uri="{FF2B5EF4-FFF2-40B4-BE49-F238E27FC236}">
                <a16:creationId xmlns:a16="http://schemas.microsoft.com/office/drawing/2014/main" id="{A2C1556E-5C95-8964-65BE-3737C98EB658}"/>
              </a:ext>
            </a:extLst>
          </p:cNvPr>
          <p:cNvCxnSpPr>
            <a:cxnSpLocks/>
          </p:cNvCxnSpPr>
          <p:nvPr/>
        </p:nvCxnSpPr>
        <p:spPr>
          <a:xfrm flipH="1">
            <a:off x="2652584" y="3428999"/>
            <a:ext cx="145085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30" name="!!Monitor">
            <a:extLst>
              <a:ext uri="{FF2B5EF4-FFF2-40B4-BE49-F238E27FC236}">
                <a16:creationId xmlns:a16="http://schemas.microsoft.com/office/drawing/2014/main" id="{C7A9E8FC-3C8D-0250-32A9-0B66883FF1F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A2A08AE4-2863-2B8E-35EB-281EA39129F6}"/>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42934544-113A-51CB-9B95-E5C4CD2B1E7E}"/>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D3AC018C-93E1-1CA5-5EB2-6DD2863A770C}"/>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3" name="Picture 4">
            <a:extLst>
              <a:ext uri="{FF2B5EF4-FFF2-40B4-BE49-F238E27FC236}">
                <a16:creationId xmlns:a16="http://schemas.microsoft.com/office/drawing/2014/main" id="{EDB4A55A-D828-BFC4-B41C-E10D73A0EE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921616" y="4173533"/>
            <a:ext cx="1293727" cy="24304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115F393-EEE4-ED1A-4FE3-FEB0F1DBADE8}"/>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18" name="!!TPM2">
            <a:extLst>
              <a:ext uri="{FF2B5EF4-FFF2-40B4-BE49-F238E27FC236}">
                <a16:creationId xmlns:a16="http://schemas.microsoft.com/office/drawing/2014/main" id="{2CE12FB2-5C3D-EB91-7A20-CE79D7D5242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0238965" y="2684467"/>
            <a:ext cx="918003" cy="997980"/>
          </a:xfrm>
          <a:prstGeom prst="rect">
            <a:avLst/>
          </a:prstGeom>
        </p:spPr>
      </p:pic>
      <p:pic>
        <p:nvPicPr>
          <p:cNvPr id="6" name="!!TPM1">
            <a:extLst>
              <a:ext uri="{FF2B5EF4-FFF2-40B4-BE49-F238E27FC236}">
                <a16:creationId xmlns:a16="http://schemas.microsoft.com/office/drawing/2014/main" id="{F55FB4BA-CC22-FCDA-0DC1-62FB454B450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095401" y="4909789"/>
            <a:ext cx="946157" cy="1028587"/>
          </a:xfrm>
          <a:prstGeom prst="rect">
            <a:avLst/>
          </a:prstGeom>
        </p:spPr>
      </p:pic>
      <p:pic>
        <p:nvPicPr>
          <p:cNvPr id="29" name="Picture 28">
            <a:extLst>
              <a:ext uri="{FF2B5EF4-FFF2-40B4-BE49-F238E27FC236}">
                <a16:creationId xmlns:a16="http://schemas.microsoft.com/office/drawing/2014/main" id="{846DBC45-26F4-9405-0AE9-1BD0697D3044}"/>
              </a:ext>
            </a:extLst>
          </p:cNvPr>
          <p:cNvPicPr>
            <a:picLocks noChangeAspect="1"/>
          </p:cNvPicPr>
          <p:nvPr/>
        </p:nvPicPr>
        <p:blipFill>
          <a:blip r:embed="rId6"/>
          <a:stretch>
            <a:fillRect/>
          </a:stretch>
        </p:blipFill>
        <p:spPr>
          <a:xfrm>
            <a:off x="10511015" y="3114656"/>
            <a:ext cx="373901" cy="191029"/>
          </a:xfrm>
          <a:prstGeom prst="rect">
            <a:avLst/>
          </a:prstGeom>
        </p:spPr>
      </p:pic>
      <p:pic>
        <p:nvPicPr>
          <p:cNvPr id="7" name="!!Key2">
            <a:extLst>
              <a:ext uri="{FF2B5EF4-FFF2-40B4-BE49-F238E27FC236}">
                <a16:creationId xmlns:a16="http://schemas.microsoft.com/office/drawing/2014/main" id="{D0A7DE6E-8C37-063D-1683-A055DF4BCD62}"/>
              </a:ext>
            </a:extLst>
          </p:cNvPr>
          <p:cNvPicPr>
            <a:picLocks noChangeAspect="1"/>
          </p:cNvPicPr>
          <p:nvPr/>
        </p:nvPicPr>
        <p:blipFill>
          <a:blip r:embed="rId6"/>
          <a:stretch>
            <a:fillRect/>
          </a:stretch>
        </p:blipFill>
        <p:spPr>
          <a:xfrm>
            <a:off x="11337092" y="5335950"/>
            <a:ext cx="462774" cy="236436"/>
          </a:xfrm>
          <a:prstGeom prst="rect">
            <a:avLst/>
          </a:prstGeom>
        </p:spPr>
      </p:pic>
      <p:pic>
        <p:nvPicPr>
          <p:cNvPr id="8" name="!!Yubikey" descr="USB-A YubiKey 5 NFC Two Factor Security Key | Yubico">
            <a:extLst>
              <a:ext uri="{FF2B5EF4-FFF2-40B4-BE49-F238E27FC236}">
                <a16:creationId xmlns:a16="http://schemas.microsoft.com/office/drawing/2014/main" id="{F7602B0F-F7D2-9F76-92F3-E26D2FA0774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0181029">
            <a:off x="8582467" y="5319369"/>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11" name="!!Key3">
            <a:extLst>
              <a:ext uri="{FF2B5EF4-FFF2-40B4-BE49-F238E27FC236}">
                <a16:creationId xmlns:a16="http://schemas.microsoft.com/office/drawing/2014/main" id="{B674B107-0F49-3AF0-3ADA-E1A5A419AB65}"/>
              </a:ext>
            </a:extLst>
          </p:cNvPr>
          <p:cNvPicPr>
            <a:picLocks noChangeAspect="1"/>
          </p:cNvPicPr>
          <p:nvPr/>
        </p:nvPicPr>
        <p:blipFill>
          <a:blip r:embed="rId6"/>
          <a:stretch>
            <a:fillRect/>
          </a:stretch>
        </p:blipFill>
        <p:spPr>
          <a:xfrm>
            <a:off x="8949933" y="6097467"/>
            <a:ext cx="422421" cy="215819"/>
          </a:xfrm>
          <a:prstGeom prst="rect">
            <a:avLst/>
          </a:prstGeom>
        </p:spPr>
      </p:pic>
      <p:pic>
        <p:nvPicPr>
          <p:cNvPr id="12" name="Picture 11">
            <a:extLst>
              <a:ext uri="{FF2B5EF4-FFF2-40B4-BE49-F238E27FC236}">
                <a16:creationId xmlns:a16="http://schemas.microsoft.com/office/drawing/2014/main" id="{9F3FC408-0D6F-C5A2-8F07-5FF643957E5B}"/>
              </a:ext>
            </a:extLst>
          </p:cNvPr>
          <p:cNvPicPr>
            <a:picLocks noChangeAspect="1"/>
          </p:cNvPicPr>
          <p:nvPr/>
        </p:nvPicPr>
        <p:blipFill>
          <a:blip r:embed="rId8"/>
          <a:stretch>
            <a:fillRect/>
          </a:stretch>
        </p:blipFill>
        <p:spPr>
          <a:xfrm>
            <a:off x="2453455" y="2464630"/>
            <a:ext cx="1904192" cy="1928740"/>
          </a:xfrm>
          <a:prstGeom prst="rect">
            <a:avLst/>
          </a:prstGeom>
        </p:spPr>
      </p:pic>
      <p:sp>
        <p:nvSpPr>
          <p:cNvPr id="13" name="TextBox 12">
            <a:extLst>
              <a:ext uri="{FF2B5EF4-FFF2-40B4-BE49-F238E27FC236}">
                <a16:creationId xmlns:a16="http://schemas.microsoft.com/office/drawing/2014/main" id="{4B143AA5-815A-FC70-377B-627BF5697705}"/>
              </a:ext>
            </a:extLst>
          </p:cNvPr>
          <p:cNvSpPr txBox="1"/>
          <p:nvPr/>
        </p:nvSpPr>
        <p:spPr>
          <a:xfrm>
            <a:off x="4473822" y="2167909"/>
            <a:ext cx="4295581" cy="830997"/>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Client to Authenticator Protocol</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(CTAP)</a:t>
            </a:r>
          </a:p>
        </p:txBody>
      </p:sp>
      <p:pic>
        <p:nvPicPr>
          <p:cNvPr id="15" name="Picture 14">
            <a:extLst>
              <a:ext uri="{FF2B5EF4-FFF2-40B4-BE49-F238E27FC236}">
                <a16:creationId xmlns:a16="http://schemas.microsoft.com/office/drawing/2014/main" id="{A2484F95-D270-54C8-E7F6-54EEAD9EB22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209147" y="3013501"/>
            <a:ext cx="824932" cy="830998"/>
          </a:xfrm>
          <a:prstGeom prst="rect">
            <a:avLst/>
          </a:prstGeom>
        </p:spPr>
      </p:pic>
      <p:cxnSp>
        <p:nvCxnSpPr>
          <p:cNvPr id="16" name="!!Arrow 3">
            <a:extLst>
              <a:ext uri="{FF2B5EF4-FFF2-40B4-BE49-F238E27FC236}">
                <a16:creationId xmlns:a16="http://schemas.microsoft.com/office/drawing/2014/main" id="{2E69DF70-A5E5-2603-AFEF-5F0D62261F55}"/>
              </a:ext>
            </a:extLst>
          </p:cNvPr>
          <p:cNvCxnSpPr>
            <a:cxnSpLocks/>
            <a:stCxn id="15" idx="3"/>
            <a:endCxn id="18" idx="1"/>
          </p:cNvCxnSpPr>
          <p:nvPr/>
        </p:nvCxnSpPr>
        <p:spPr>
          <a:xfrm flipV="1">
            <a:off x="7034079" y="3183457"/>
            <a:ext cx="3204886" cy="24554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9" name="!!Arrow 2">
            <a:extLst>
              <a:ext uri="{FF2B5EF4-FFF2-40B4-BE49-F238E27FC236}">
                <a16:creationId xmlns:a16="http://schemas.microsoft.com/office/drawing/2014/main" id="{602C02E5-4059-FD74-4B29-92A9F57073F7}"/>
              </a:ext>
            </a:extLst>
          </p:cNvPr>
          <p:cNvCxnSpPr>
            <a:cxnSpLocks/>
            <a:stCxn id="15" idx="3"/>
            <a:endCxn id="3" idx="1"/>
          </p:cNvCxnSpPr>
          <p:nvPr/>
        </p:nvCxnSpPr>
        <p:spPr>
          <a:xfrm>
            <a:off x="7034079" y="3429000"/>
            <a:ext cx="3887537" cy="1959757"/>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3" name="!!Arrow 1">
            <a:extLst>
              <a:ext uri="{FF2B5EF4-FFF2-40B4-BE49-F238E27FC236}">
                <a16:creationId xmlns:a16="http://schemas.microsoft.com/office/drawing/2014/main" id="{5C362050-3C57-E6B0-15DF-070FCD4774A9}"/>
              </a:ext>
            </a:extLst>
          </p:cNvPr>
          <p:cNvCxnSpPr>
            <a:cxnSpLocks/>
            <a:stCxn id="15" idx="3"/>
            <a:endCxn id="11" idx="0"/>
          </p:cNvCxnSpPr>
          <p:nvPr/>
        </p:nvCxnSpPr>
        <p:spPr>
          <a:xfrm>
            <a:off x="7037112" y="3429000"/>
            <a:ext cx="2124032" cy="2668467"/>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8E54D709-4D0F-CCD4-93F4-E342D1B9567A}"/>
              </a:ext>
            </a:extLst>
          </p:cNvPr>
          <p:cNvCxnSpPr>
            <a:cxnSpLocks/>
            <a:stCxn id="12" idx="3"/>
            <a:endCxn id="15" idx="1"/>
          </p:cNvCxnSpPr>
          <p:nvPr/>
        </p:nvCxnSpPr>
        <p:spPr>
          <a:xfrm>
            <a:off x="4357647" y="3429000"/>
            <a:ext cx="185150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9" name="Picture 2" descr="Death of the Password: An Introduction to WebAuthn - Grio Blog">
            <a:extLst>
              <a:ext uri="{FF2B5EF4-FFF2-40B4-BE49-F238E27FC236}">
                <a16:creationId xmlns:a16="http://schemas.microsoft.com/office/drawing/2014/main" id="{787928C6-C1D7-A1AF-0B43-EF4BCB89D2A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154689" y="2861215"/>
            <a:ext cx="1346006" cy="11355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DBCBBEEB-9749-29E8-0EA0-DD1EC31E0CAD}"/>
              </a:ext>
            </a:extLst>
          </p:cNvPr>
          <p:cNvPicPr>
            <a:picLocks noChangeAspect="1"/>
          </p:cNvPicPr>
          <p:nvPr/>
        </p:nvPicPr>
        <p:blipFill>
          <a:blip r:embed="rId11"/>
          <a:stretch>
            <a:fillRect/>
          </a:stretch>
        </p:blipFill>
        <p:spPr>
          <a:xfrm>
            <a:off x="-2658746" y="2717076"/>
            <a:ext cx="1334374" cy="1423847"/>
          </a:xfrm>
          <a:prstGeom prst="rect">
            <a:avLst/>
          </a:prstGeom>
        </p:spPr>
      </p:pic>
    </p:spTree>
    <p:extLst>
      <p:ext uri="{BB962C8B-B14F-4D97-AF65-F5344CB8AC3E}">
        <p14:creationId xmlns:p14="http://schemas.microsoft.com/office/powerpoint/2010/main" val="40051360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22" presetClass="entr" presetSubtype="8"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left)">
                                      <p:cBhvr>
                                        <p:cTn id="16" dur="500"/>
                                        <p:tgtEl>
                                          <p:spTgt spid="26"/>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500"/>
                                        <p:tgtEl>
                                          <p:spTgt spid="16"/>
                                        </p:tgtEl>
                                      </p:cBhvr>
                                    </p:animEffect>
                                  </p:childTnLst>
                                </p:cTn>
                              </p:par>
                              <p:par>
                                <p:cTn id="21" presetID="22" presetClass="entr" presetSubtype="8"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par>
                                <p:cTn id="24" presetID="22" presetClass="entr" presetSubtype="8"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ipe(left)">
                                      <p:cBhvr>
                                        <p:cTn id="26" dur="500"/>
                                        <p:tgtEl>
                                          <p:spTgt spid="23"/>
                                        </p:tgtEl>
                                      </p:cBhvr>
                                    </p:animEffect>
                                  </p:childTnLst>
                                </p:cTn>
                              </p:par>
                            </p:childTnLst>
                          </p:cTn>
                        </p:par>
                        <p:par>
                          <p:cTn id="27" fill="hold">
                            <p:stCondLst>
                              <p:cond delay="1000"/>
                            </p:stCondLst>
                            <p:childTnLst>
                              <p:par>
                                <p:cTn id="28" presetID="1"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1A6B5FA9-0B5E-E49E-CB81-8B74C35ECEFF}"/>
            </a:ext>
          </a:extLst>
        </p:cNvPr>
        <p:cNvGrpSpPr/>
        <p:nvPr/>
      </p:nvGrpSpPr>
      <p:grpSpPr>
        <a:xfrm>
          <a:off x="0" y="0"/>
          <a:ext cx="0" cy="0"/>
          <a:chOff x="0" y="0"/>
          <a:chExt cx="0" cy="0"/>
        </a:xfrm>
      </p:grpSpPr>
      <p:cxnSp>
        <p:nvCxnSpPr>
          <p:cNvPr id="25" name="!!Arrow 1">
            <a:extLst>
              <a:ext uri="{FF2B5EF4-FFF2-40B4-BE49-F238E27FC236}">
                <a16:creationId xmlns:a16="http://schemas.microsoft.com/office/drawing/2014/main" id="{D7953082-49B1-FE67-538D-413B35748900}"/>
              </a:ext>
            </a:extLst>
          </p:cNvPr>
          <p:cNvCxnSpPr>
            <a:cxnSpLocks/>
          </p:cNvCxnSpPr>
          <p:nvPr/>
        </p:nvCxnSpPr>
        <p:spPr>
          <a:xfrm flipH="1">
            <a:off x="2949146" y="3428999"/>
            <a:ext cx="145085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30" name="!!Monitor">
            <a:extLst>
              <a:ext uri="{FF2B5EF4-FFF2-40B4-BE49-F238E27FC236}">
                <a16:creationId xmlns:a16="http://schemas.microsoft.com/office/drawing/2014/main" id="{E803E218-A41A-B3DC-651A-7553B07C26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691D4B58-D82A-456A-CD4B-A211FD9AA527}"/>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67FD5B1E-E4D2-7052-2A66-0342DD57764E}"/>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15D7F543-99AD-1E78-82EF-6AEDD5829CA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3" name="Picture 4">
            <a:extLst>
              <a:ext uri="{FF2B5EF4-FFF2-40B4-BE49-F238E27FC236}">
                <a16:creationId xmlns:a16="http://schemas.microsoft.com/office/drawing/2014/main" id="{2C9A73F7-E84A-1458-16CA-E826EEDB1C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921616" y="4173533"/>
            <a:ext cx="1293727" cy="24304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FD7382A-60B9-2D33-F31F-1540F1E6958E}"/>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18" name="!!TPM2">
            <a:extLst>
              <a:ext uri="{FF2B5EF4-FFF2-40B4-BE49-F238E27FC236}">
                <a16:creationId xmlns:a16="http://schemas.microsoft.com/office/drawing/2014/main" id="{ECE5C711-7861-3969-B02D-5042F65F9CB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0238965" y="2684467"/>
            <a:ext cx="918003" cy="997980"/>
          </a:xfrm>
          <a:prstGeom prst="rect">
            <a:avLst/>
          </a:prstGeom>
        </p:spPr>
      </p:pic>
      <p:pic>
        <p:nvPicPr>
          <p:cNvPr id="6" name="!!TPM1">
            <a:extLst>
              <a:ext uri="{FF2B5EF4-FFF2-40B4-BE49-F238E27FC236}">
                <a16:creationId xmlns:a16="http://schemas.microsoft.com/office/drawing/2014/main" id="{C55E69D0-705B-DDA3-E907-836C3EF3B0C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095401" y="4909789"/>
            <a:ext cx="946157" cy="1028587"/>
          </a:xfrm>
          <a:prstGeom prst="rect">
            <a:avLst/>
          </a:prstGeom>
        </p:spPr>
      </p:pic>
      <p:pic>
        <p:nvPicPr>
          <p:cNvPr id="29" name="Picture 28">
            <a:extLst>
              <a:ext uri="{FF2B5EF4-FFF2-40B4-BE49-F238E27FC236}">
                <a16:creationId xmlns:a16="http://schemas.microsoft.com/office/drawing/2014/main" id="{42B10ED7-3528-C0DE-9A0C-3A680068766E}"/>
              </a:ext>
            </a:extLst>
          </p:cNvPr>
          <p:cNvPicPr>
            <a:picLocks noChangeAspect="1"/>
          </p:cNvPicPr>
          <p:nvPr/>
        </p:nvPicPr>
        <p:blipFill>
          <a:blip r:embed="rId6"/>
          <a:stretch>
            <a:fillRect/>
          </a:stretch>
        </p:blipFill>
        <p:spPr>
          <a:xfrm>
            <a:off x="10511015" y="3114656"/>
            <a:ext cx="373901" cy="191029"/>
          </a:xfrm>
          <a:prstGeom prst="rect">
            <a:avLst/>
          </a:prstGeom>
        </p:spPr>
      </p:pic>
      <p:pic>
        <p:nvPicPr>
          <p:cNvPr id="7" name="!!Key2">
            <a:extLst>
              <a:ext uri="{FF2B5EF4-FFF2-40B4-BE49-F238E27FC236}">
                <a16:creationId xmlns:a16="http://schemas.microsoft.com/office/drawing/2014/main" id="{70C6CFF0-6D25-6AA6-BA72-E73813E25B91}"/>
              </a:ext>
            </a:extLst>
          </p:cNvPr>
          <p:cNvPicPr>
            <a:picLocks noChangeAspect="1"/>
          </p:cNvPicPr>
          <p:nvPr/>
        </p:nvPicPr>
        <p:blipFill>
          <a:blip r:embed="rId6"/>
          <a:stretch>
            <a:fillRect/>
          </a:stretch>
        </p:blipFill>
        <p:spPr>
          <a:xfrm>
            <a:off x="11337092" y="5335950"/>
            <a:ext cx="462774" cy="236436"/>
          </a:xfrm>
          <a:prstGeom prst="rect">
            <a:avLst/>
          </a:prstGeom>
        </p:spPr>
      </p:pic>
      <p:pic>
        <p:nvPicPr>
          <p:cNvPr id="8" name="!!Yubikey" descr="USB-A YubiKey 5 NFC Two Factor Security Key | Yubico">
            <a:extLst>
              <a:ext uri="{FF2B5EF4-FFF2-40B4-BE49-F238E27FC236}">
                <a16:creationId xmlns:a16="http://schemas.microsoft.com/office/drawing/2014/main" id="{3868C8AA-C349-DD7D-628F-54D238D8549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0181029">
            <a:off x="8582467" y="5319369"/>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11" name="!!Key3">
            <a:extLst>
              <a:ext uri="{FF2B5EF4-FFF2-40B4-BE49-F238E27FC236}">
                <a16:creationId xmlns:a16="http://schemas.microsoft.com/office/drawing/2014/main" id="{A7F558AD-7DFF-856D-CD53-B3BEA781EB26}"/>
              </a:ext>
            </a:extLst>
          </p:cNvPr>
          <p:cNvPicPr>
            <a:picLocks noChangeAspect="1"/>
          </p:cNvPicPr>
          <p:nvPr/>
        </p:nvPicPr>
        <p:blipFill>
          <a:blip r:embed="rId6"/>
          <a:stretch>
            <a:fillRect/>
          </a:stretch>
        </p:blipFill>
        <p:spPr>
          <a:xfrm>
            <a:off x="8949933" y="6097467"/>
            <a:ext cx="422421" cy="215819"/>
          </a:xfrm>
          <a:prstGeom prst="rect">
            <a:avLst/>
          </a:prstGeom>
        </p:spPr>
      </p:pic>
      <p:pic>
        <p:nvPicPr>
          <p:cNvPr id="12" name="Picture 11">
            <a:extLst>
              <a:ext uri="{FF2B5EF4-FFF2-40B4-BE49-F238E27FC236}">
                <a16:creationId xmlns:a16="http://schemas.microsoft.com/office/drawing/2014/main" id="{CC2F3ECA-F260-68E0-D0B9-3DF9DB8622E0}"/>
              </a:ext>
            </a:extLst>
          </p:cNvPr>
          <p:cNvPicPr>
            <a:picLocks noChangeAspect="1"/>
          </p:cNvPicPr>
          <p:nvPr/>
        </p:nvPicPr>
        <p:blipFill>
          <a:blip r:embed="rId8"/>
          <a:stretch>
            <a:fillRect/>
          </a:stretch>
        </p:blipFill>
        <p:spPr>
          <a:xfrm>
            <a:off x="4463230" y="2464630"/>
            <a:ext cx="1904192" cy="1928740"/>
          </a:xfrm>
          <a:prstGeom prst="rect">
            <a:avLst/>
          </a:prstGeom>
        </p:spPr>
      </p:pic>
      <p:sp>
        <p:nvSpPr>
          <p:cNvPr id="13" name="TextBox 12">
            <a:extLst>
              <a:ext uri="{FF2B5EF4-FFF2-40B4-BE49-F238E27FC236}">
                <a16:creationId xmlns:a16="http://schemas.microsoft.com/office/drawing/2014/main" id="{0096FAE0-4734-3003-565E-7495F570760E}"/>
              </a:ext>
            </a:extLst>
          </p:cNvPr>
          <p:cNvSpPr txBox="1"/>
          <p:nvPr/>
        </p:nvSpPr>
        <p:spPr>
          <a:xfrm>
            <a:off x="6096000" y="2577391"/>
            <a:ext cx="4295581"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CTAP</a:t>
            </a:r>
          </a:p>
        </p:txBody>
      </p:sp>
      <p:pic>
        <p:nvPicPr>
          <p:cNvPr id="15" name="Picture 14">
            <a:extLst>
              <a:ext uri="{FF2B5EF4-FFF2-40B4-BE49-F238E27FC236}">
                <a16:creationId xmlns:a16="http://schemas.microsoft.com/office/drawing/2014/main" id="{138A6B89-45E8-8912-F2E0-7335E29692CE}"/>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885547" y="3013501"/>
            <a:ext cx="824932" cy="830998"/>
          </a:xfrm>
          <a:prstGeom prst="rect">
            <a:avLst/>
          </a:prstGeom>
        </p:spPr>
      </p:pic>
      <p:cxnSp>
        <p:nvCxnSpPr>
          <p:cNvPr id="16" name="!!Arrow 3">
            <a:extLst>
              <a:ext uri="{FF2B5EF4-FFF2-40B4-BE49-F238E27FC236}">
                <a16:creationId xmlns:a16="http://schemas.microsoft.com/office/drawing/2014/main" id="{FEBDFDAE-3C1C-E25F-1537-E5C7D27A0348}"/>
              </a:ext>
            </a:extLst>
          </p:cNvPr>
          <p:cNvCxnSpPr>
            <a:cxnSpLocks/>
            <a:stCxn id="15" idx="3"/>
            <a:endCxn id="18" idx="1"/>
          </p:cNvCxnSpPr>
          <p:nvPr/>
        </p:nvCxnSpPr>
        <p:spPr>
          <a:xfrm flipV="1">
            <a:off x="8710479" y="3183457"/>
            <a:ext cx="1528486" cy="24554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9" name="!!Arrow 2">
            <a:extLst>
              <a:ext uri="{FF2B5EF4-FFF2-40B4-BE49-F238E27FC236}">
                <a16:creationId xmlns:a16="http://schemas.microsoft.com/office/drawing/2014/main" id="{CAF943B4-51C0-DDD8-FA9E-C62698071F61}"/>
              </a:ext>
            </a:extLst>
          </p:cNvPr>
          <p:cNvCxnSpPr>
            <a:cxnSpLocks/>
            <a:stCxn id="15" idx="3"/>
            <a:endCxn id="3" idx="1"/>
          </p:cNvCxnSpPr>
          <p:nvPr/>
        </p:nvCxnSpPr>
        <p:spPr>
          <a:xfrm>
            <a:off x="8710479" y="3429000"/>
            <a:ext cx="2211137" cy="1959757"/>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3" name="!!Arrow 1">
            <a:extLst>
              <a:ext uri="{FF2B5EF4-FFF2-40B4-BE49-F238E27FC236}">
                <a16:creationId xmlns:a16="http://schemas.microsoft.com/office/drawing/2014/main" id="{B38B7E69-B552-B9C4-C473-68C4CC874804}"/>
              </a:ext>
            </a:extLst>
          </p:cNvPr>
          <p:cNvCxnSpPr>
            <a:cxnSpLocks/>
            <a:stCxn id="15" idx="3"/>
            <a:endCxn id="11" idx="0"/>
          </p:cNvCxnSpPr>
          <p:nvPr/>
        </p:nvCxnSpPr>
        <p:spPr>
          <a:xfrm>
            <a:off x="8710479" y="3429000"/>
            <a:ext cx="450665" cy="2668467"/>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3007474A-C592-0481-D394-9231D8E676D4}"/>
              </a:ext>
            </a:extLst>
          </p:cNvPr>
          <p:cNvCxnSpPr>
            <a:cxnSpLocks/>
            <a:stCxn id="12" idx="3"/>
            <a:endCxn id="15" idx="1"/>
          </p:cNvCxnSpPr>
          <p:nvPr/>
        </p:nvCxnSpPr>
        <p:spPr>
          <a:xfrm>
            <a:off x="6367422" y="3429000"/>
            <a:ext cx="151812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20" name="Picture 2" descr="Death of the Password: An Introduction to WebAuthn - Grio Blog">
            <a:extLst>
              <a:ext uri="{FF2B5EF4-FFF2-40B4-BE49-F238E27FC236}">
                <a16:creationId xmlns:a16="http://schemas.microsoft.com/office/drawing/2014/main" id="{0E647112-1488-C097-76CD-974ED394F8A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535865" y="2861215"/>
            <a:ext cx="1346006" cy="113556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2DEFE382-609C-85F2-AFE2-D23C7D0E32CF}"/>
              </a:ext>
            </a:extLst>
          </p:cNvPr>
          <p:cNvPicPr>
            <a:picLocks noChangeAspect="1"/>
          </p:cNvPicPr>
          <p:nvPr/>
        </p:nvPicPr>
        <p:blipFill>
          <a:blip r:embed="rId11"/>
          <a:stretch>
            <a:fillRect/>
          </a:stretch>
        </p:blipFill>
        <p:spPr>
          <a:xfrm>
            <a:off x="243242" y="2717076"/>
            <a:ext cx="1334374" cy="1423847"/>
          </a:xfrm>
          <a:prstGeom prst="rect">
            <a:avLst/>
          </a:prstGeom>
        </p:spPr>
      </p:pic>
      <p:sp>
        <p:nvSpPr>
          <p:cNvPr id="24" name="TextBox 23">
            <a:extLst>
              <a:ext uri="{FF2B5EF4-FFF2-40B4-BE49-F238E27FC236}">
                <a16:creationId xmlns:a16="http://schemas.microsoft.com/office/drawing/2014/main" id="{0E2D6233-1E62-1AC4-B4D3-06BC7FB02307}"/>
              </a:ext>
            </a:extLst>
          </p:cNvPr>
          <p:cNvSpPr txBox="1"/>
          <p:nvPr/>
        </p:nvSpPr>
        <p:spPr>
          <a:xfrm>
            <a:off x="6222792" y="2547287"/>
            <a:ext cx="1843753" cy="830997"/>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Obtains</a:t>
            </a:r>
            <a:br>
              <a:rPr lang="en-US" sz="2400" dirty="0">
                <a:solidFill>
                  <a:srgbClr val="FD7D00"/>
                </a:solidFill>
                <a:latin typeface="Corbel" panose="020B0503020204020204" pitchFamily="34" charset="0"/>
              </a:rPr>
            </a:br>
            <a:r>
              <a:rPr lang="en-US" sz="2400" dirty="0">
                <a:solidFill>
                  <a:srgbClr val="FD7D00"/>
                </a:solidFill>
                <a:latin typeface="Corbel" panose="020B0503020204020204" pitchFamily="34" charset="0"/>
              </a:rPr>
              <a:t>key</a:t>
            </a:r>
          </a:p>
        </p:txBody>
      </p:sp>
      <p:sp>
        <p:nvSpPr>
          <p:cNvPr id="27" name="TextBox 26">
            <a:extLst>
              <a:ext uri="{FF2B5EF4-FFF2-40B4-BE49-F238E27FC236}">
                <a16:creationId xmlns:a16="http://schemas.microsoft.com/office/drawing/2014/main" id="{F0DF9E5E-DD91-88A2-1A5A-A7EB5A812F6F}"/>
              </a:ext>
            </a:extLst>
          </p:cNvPr>
          <p:cNvSpPr txBox="1"/>
          <p:nvPr/>
        </p:nvSpPr>
        <p:spPr>
          <a:xfrm>
            <a:off x="2116526" y="2555078"/>
            <a:ext cx="2936322" cy="830997"/>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Uses key</a:t>
            </a:r>
            <a:br>
              <a:rPr lang="en-US" sz="2400" dirty="0">
                <a:solidFill>
                  <a:srgbClr val="FD7D00"/>
                </a:solidFill>
                <a:latin typeface="Corbel" panose="020B0503020204020204" pitchFamily="34" charset="0"/>
              </a:rPr>
            </a:br>
            <a:r>
              <a:rPr lang="en-US" sz="2400" dirty="0">
                <a:solidFill>
                  <a:srgbClr val="FD7D00"/>
                </a:solidFill>
                <a:latin typeface="Corbel" panose="020B0503020204020204" pitchFamily="34" charset="0"/>
              </a:rPr>
              <a:t>to login</a:t>
            </a:r>
          </a:p>
        </p:txBody>
      </p:sp>
    </p:spTree>
    <p:extLst>
      <p:ext uri="{BB962C8B-B14F-4D97-AF65-F5344CB8AC3E}">
        <p14:creationId xmlns:p14="http://schemas.microsoft.com/office/powerpoint/2010/main" val="34851052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right)">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p:bldLst>
  </p:timing>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D426694A-1E19-BF4F-853B-7386A4BCA2B8}"/>
            </a:ext>
          </a:extLst>
        </p:cNvPr>
        <p:cNvGrpSpPr/>
        <p:nvPr/>
      </p:nvGrpSpPr>
      <p:grpSpPr>
        <a:xfrm>
          <a:off x="0" y="0"/>
          <a:ext cx="0" cy="0"/>
          <a:chOff x="0" y="0"/>
          <a:chExt cx="0" cy="0"/>
        </a:xfrm>
      </p:grpSpPr>
      <p:sp>
        <p:nvSpPr>
          <p:cNvPr id="5" name="!!TitleBG">
            <a:extLst>
              <a:ext uri="{FF2B5EF4-FFF2-40B4-BE49-F238E27FC236}">
                <a16:creationId xmlns:a16="http://schemas.microsoft.com/office/drawing/2014/main" id="{58E3289A-C4D6-F01E-DEFE-DD1ACCCFDE38}"/>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A70792A7-43F3-8EE7-4C8E-96720E20CFB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D5B7709E-B0ED-FFB3-11A0-99A118E40D47}"/>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75BCF7FB-6188-669D-6F55-DD6661D99C06}"/>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sp>
        <p:nvSpPr>
          <p:cNvPr id="13" name="TextBox 12">
            <a:extLst>
              <a:ext uri="{FF2B5EF4-FFF2-40B4-BE49-F238E27FC236}">
                <a16:creationId xmlns:a16="http://schemas.microsoft.com/office/drawing/2014/main" id="{0D0A61B8-853A-B48E-5EC5-5E720FB13718}"/>
              </a:ext>
            </a:extLst>
          </p:cNvPr>
          <p:cNvSpPr txBox="1"/>
          <p:nvPr/>
        </p:nvSpPr>
        <p:spPr>
          <a:xfrm>
            <a:off x="5054808" y="3305755"/>
            <a:ext cx="4295581"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CTAP</a:t>
            </a:r>
          </a:p>
        </p:txBody>
      </p:sp>
      <p:pic>
        <p:nvPicPr>
          <p:cNvPr id="15" name="Picture 14">
            <a:extLst>
              <a:ext uri="{FF2B5EF4-FFF2-40B4-BE49-F238E27FC236}">
                <a16:creationId xmlns:a16="http://schemas.microsoft.com/office/drawing/2014/main" id="{F58A586C-0D61-85A1-EEC0-DEDD39DE4F5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90133" y="3842176"/>
            <a:ext cx="824932" cy="830998"/>
          </a:xfrm>
          <a:prstGeom prst="rect">
            <a:avLst/>
          </a:prstGeom>
        </p:spPr>
      </p:pic>
      <p:pic>
        <p:nvPicPr>
          <p:cNvPr id="20" name="Picture 2" descr="Death of the Password: An Introduction to WebAuthn - Grio Blog">
            <a:extLst>
              <a:ext uri="{FF2B5EF4-FFF2-40B4-BE49-F238E27FC236}">
                <a16:creationId xmlns:a16="http://schemas.microsoft.com/office/drawing/2014/main" id="{AE594E24-BCF9-4C69-AF24-C4A4B319A4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1103" y="3850064"/>
            <a:ext cx="1643702" cy="138672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1162A68-0EF4-76A4-9E57-7021A6CEB844}"/>
              </a:ext>
            </a:extLst>
          </p:cNvPr>
          <p:cNvPicPr>
            <a:picLocks noChangeAspect="1"/>
          </p:cNvPicPr>
          <p:nvPr/>
        </p:nvPicPr>
        <p:blipFill>
          <a:blip r:embed="rId5"/>
          <a:stretch>
            <a:fillRect/>
          </a:stretch>
        </p:blipFill>
        <p:spPr>
          <a:xfrm>
            <a:off x="5198758" y="1244250"/>
            <a:ext cx="2119478" cy="1036932"/>
          </a:xfrm>
          <a:prstGeom prst="rect">
            <a:avLst/>
          </a:prstGeom>
        </p:spPr>
      </p:pic>
      <p:sp>
        <p:nvSpPr>
          <p:cNvPr id="9" name="TextBox 8">
            <a:extLst>
              <a:ext uri="{FF2B5EF4-FFF2-40B4-BE49-F238E27FC236}">
                <a16:creationId xmlns:a16="http://schemas.microsoft.com/office/drawing/2014/main" id="{9A4BE7DA-7150-4C68-1BB1-9AD421B8CC77}"/>
              </a:ext>
            </a:extLst>
          </p:cNvPr>
          <p:cNvSpPr txBox="1"/>
          <p:nvPr/>
        </p:nvSpPr>
        <p:spPr>
          <a:xfrm>
            <a:off x="3124200" y="3305756"/>
            <a:ext cx="2817508" cy="461665"/>
          </a:xfrm>
          <a:prstGeom prst="rect">
            <a:avLst/>
          </a:prstGeom>
          <a:noFill/>
        </p:spPr>
        <p:txBody>
          <a:bodyPr wrap="square" rtlCol="0">
            <a:spAutoFit/>
          </a:bodyPr>
          <a:lstStyle/>
          <a:p>
            <a:pPr algn="ctr"/>
            <a:r>
              <a:rPr lang="en-US" sz="2400" dirty="0" err="1">
                <a:solidFill>
                  <a:schemeClr val="bg1"/>
                </a:solidFill>
                <a:latin typeface="Corbel" panose="020B0503020204020204" pitchFamily="34" charset="0"/>
              </a:rPr>
              <a:t>WebAuthn</a:t>
            </a:r>
            <a:endParaRPr lang="en-US" sz="2400" dirty="0">
              <a:solidFill>
                <a:schemeClr val="bg1"/>
              </a:solidFill>
              <a:latin typeface="Corbel" panose="020B0503020204020204" pitchFamily="34" charset="0"/>
            </a:endParaRPr>
          </a:p>
        </p:txBody>
      </p:sp>
      <p:cxnSp>
        <p:nvCxnSpPr>
          <p:cNvPr id="14" name="!!arrow1">
            <a:extLst>
              <a:ext uri="{FF2B5EF4-FFF2-40B4-BE49-F238E27FC236}">
                <a16:creationId xmlns:a16="http://schemas.microsoft.com/office/drawing/2014/main" id="{290D4D7E-916E-9A90-2643-26DC99F0B745}"/>
              </a:ext>
            </a:extLst>
          </p:cNvPr>
          <p:cNvCxnSpPr>
            <a:cxnSpLocks/>
            <a:endCxn id="9" idx="0"/>
          </p:cNvCxnSpPr>
          <p:nvPr/>
        </p:nvCxnSpPr>
        <p:spPr>
          <a:xfrm flipH="1">
            <a:off x="4532954" y="2312689"/>
            <a:ext cx="1486846" cy="993067"/>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8" name="!!arrow1">
            <a:extLst>
              <a:ext uri="{FF2B5EF4-FFF2-40B4-BE49-F238E27FC236}">
                <a16:creationId xmlns:a16="http://schemas.microsoft.com/office/drawing/2014/main" id="{A3EC55F1-1334-072C-83F5-26ECE63F669D}"/>
              </a:ext>
            </a:extLst>
          </p:cNvPr>
          <p:cNvCxnSpPr>
            <a:cxnSpLocks/>
            <a:endCxn id="13" idx="0"/>
          </p:cNvCxnSpPr>
          <p:nvPr/>
        </p:nvCxnSpPr>
        <p:spPr>
          <a:xfrm>
            <a:off x="6019800" y="2312688"/>
            <a:ext cx="1182799" cy="993067"/>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198164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619639"/>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299602"/>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2830796"/>
            <a:ext cx="873678" cy="1566685"/>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2" y="3170837"/>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identity</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9388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OAuth </a:t>
            </a:r>
          </a:p>
          <a:p>
            <a:r>
              <a:rPr lang="en-US" sz="3600" dirty="0">
                <a:solidFill>
                  <a:srgbClr val="FFFFFF"/>
                </a:solidFill>
                <a:latin typeface="Corbel" panose="020B0503020204020204" pitchFamily="34" charset="0"/>
              </a:rPr>
              <a:t>Authenticator Apps</a:t>
            </a:r>
          </a:p>
          <a:p>
            <a:r>
              <a:rPr lang="en-US" sz="3600" dirty="0">
                <a:solidFill>
                  <a:srgbClr val="FFFFFF"/>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468185"/>
            <a:ext cx="873678" cy="413438"/>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2" y="4250822"/>
            <a:ext cx="2832714"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Authorization</a:t>
            </a:r>
            <a:r>
              <a:rPr lang="en-US" sz="2400" dirty="0">
                <a:solidFill>
                  <a:srgbClr val="D37011"/>
                </a:solidFill>
                <a:latin typeface="Corbel" panose="020B0503020204020204" pitchFamily="34" charset="0"/>
              </a:rPr>
              <a:t>,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not authentication</a:t>
            </a:r>
          </a:p>
        </p:txBody>
      </p:sp>
      <p:sp>
        <p:nvSpPr>
          <p:cNvPr id="6" name="Right Bracket 5">
            <a:extLst>
              <a:ext uri="{FF2B5EF4-FFF2-40B4-BE49-F238E27FC236}">
                <a16:creationId xmlns:a16="http://schemas.microsoft.com/office/drawing/2014/main" id="{B160FFBE-2676-B7FE-E5C4-B98870C2D6EA}"/>
              </a:ext>
            </a:extLst>
          </p:cNvPr>
          <p:cNvSpPr/>
          <p:nvPr/>
        </p:nvSpPr>
        <p:spPr>
          <a:xfrm>
            <a:off x="6296023" y="4952327"/>
            <a:ext cx="873678" cy="119191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CD630E81-2BB9-99A1-043E-566EE8D7A99B}"/>
              </a:ext>
            </a:extLst>
          </p:cNvPr>
          <p:cNvSpPr txBox="1"/>
          <p:nvPr/>
        </p:nvSpPr>
        <p:spPr>
          <a:xfrm>
            <a:off x="7096469" y="5404088"/>
            <a:ext cx="3367670"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3" name="TextBox 12">
            <a:extLst>
              <a:ext uri="{FF2B5EF4-FFF2-40B4-BE49-F238E27FC236}">
                <a16:creationId xmlns:a16="http://schemas.microsoft.com/office/drawing/2014/main" id="{0459F4EB-7C9A-A01D-4CFF-8501E5AE5AB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OWASPAuthTalk</a:t>
            </a:r>
            <a:endParaRPr lang="en-US" sz="2000" b="1" dirty="0">
              <a:solidFill>
                <a:schemeClr val="bg1"/>
              </a:solidFill>
              <a:latin typeface="Corbel" panose="020B0503020204020204" pitchFamily="34" charset="0"/>
            </a:endParaRPr>
          </a:p>
        </p:txBody>
      </p:sp>
      <p:pic>
        <p:nvPicPr>
          <p:cNvPr id="14" name="Picture 13">
            <a:extLst>
              <a:ext uri="{FF2B5EF4-FFF2-40B4-BE49-F238E27FC236}">
                <a16:creationId xmlns:a16="http://schemas.microsoft.com/office/drawing/2014/main" id="{50F4E94B-07AE-7B49-8676-DB00DDD056E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39342" y="490414"/>
            <a:ext cx="2114563" cy="2114563"/>
          </a:xfrm>
          <a:prstGeom prst="rect">
            <a:avLst/>
          </a:prstGeom>
        </p:spPr>
      </p:pic>
      <p:sp>
        <p:nvSpPr>
          <p:cNvPr id="9" name="TextBox 8">
            <a:extLst>
              <a:ext uri="{FF2B5EF4-FFF2-40B4-BE49-F238E27FC236}">
                <a16:creationId xmlns:a16="http://schemas.microsoft.com/office/drawing/2014/main" id="{37C9375F-380E-BC98-3034-D41C7771404F}"/>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11" name="TextBox 10">
            <a:extLst>
              <a:ext uri="{FF2B5EF4-FFF2-40B4-BE49-F238E27FC236}">
                <a16:creationId xmlns:a16="http://schemas.microsoft.com/office/drawing/2014/main" id="{94EF84A6-A3E5-9DE1-9878-11FE93C85930}"/>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Tree>
    <p:extLst>
      <p:ext uri="{BB962C8B-B14F-4D97-AF65-F5344CB8AC3E}">
        <p14:creationId xmlns:p14="http://schemas.microsoft.com/office/powerpoint/2010/main" val="409172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2" presetClass="entr" presetSubtype="2"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1+#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1+#ppt_w/2"/>
                                          </p:val>
                                        </p:tav>
                                        <p:tav tm="100000">
                                          <p:val>
                                            <p:strVal val="#ppt_x"/>
                                          </p:val>
                                        </p:tav>
                                      </p:tavLst>
                                    </p:anim>
                                    <p:anim calcmode="lin" valueType="num">
                                      <p:cBhvr additive="base">
                                        <p:cTn id="42" dur="500" fill="hold"/>
                                        <p:tgtEl>
                                          <p:spTgt spid="14"/>
                                        </p:tgtEl>
                                        <p:attrNameLst>
                                          <p:attrName>ppt_y</p:attrName>
                                        </p:attrNameLst>
                                      </p:cBhvr>
                                      <p:tavLst>
                                        <p:tav tm="0">
                                          <p:val>
                                            <p:strVal val="#ppt_y"/>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ppt_x"/>
                                          </p:val>
                                        </p:tav>
                                        <p:tav tm="100000">
                                          <p:val>
                                            <p:strVal val="#ppt_x"/>
                                          </p:val>
                                        </p:tav>
                                      </p:tavLst>
                                    </p:anim>
                                    <p:anim calcmode="lin" valueType="num">
                                      <p:cBhvr additive="base">
                                        <p:cTn id="46" dur="500" fill="hold"/>
                                        <p:tgtEl>
                                          <p:spTgt spid="9"/>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ppt_x"/>
                                          </p:val>
                                        </p:tav>
                                        <p:tav tm="100000">
                                          <p:val>
                                            <p:strVal val="#ppt_x"/>
                                          </p:val>
                                        </p:tav>
                                      </p:tavLst>
                                    </p:anim>
                                    <p:anim calcmode="lin" valueType="num">
                                      <p:cBhvr additive="base">
                                        <p:cTn id="5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5" grpId="0" animBg="1"/>
      <p:bldP spid="10" grpId="0"/>
      <p:bldP spid="4" grpId="0" animBg="1"/>
      <p:bldP spid="7" grpId="0"/>
      <p:bldP spid="6" grpId="0" animBg="1"/>
      <p:bldP spid="8" grpId="0"/>
      <p:bldP spid="13" grpId="0"/>
      <p:bldP spid="9"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2" name="Group 11">
            <a:extLst>
              <a:ext uri="{FF2B5EF4-FFF2-40B4-BE49-F238E27FC236}">
                <a16:creationId xmlns:a16="http://schemas.microsoft.com/office/drawing/2014/main" id="{A787F496-7429-1A1D-C21E-697B171695DB}"/>
              </a:ext>
            </a:extLst>
          </p:cNvPr>
          <p:cNvGrpSpPr/>
          <p:nvPr/>
        </p:nvGrpSpPr>
        <p:grpSpPr>
          <a:xfrm>
            <a:off x="-3799618" y="2526657"/>
            <a:ext cx="1746757" cy="2261244"/>
            <a:chOff x="9592919" y="3281030"/>
            <a:chExt cx="2412301" cy="3122817"/>
          </a:xfrm>
        </p:grpSpPr>
        <p:sp>
          <p:nvSpPr>
            <p:cNvPr id="13" name="Freeform 158">
              <a:extLst>
                <a:ext uri="{FF2B5EF4-FFF2-40B4-BE49-F238E27FC236}">
                  <a16:creationId xmlns:a16="http://schemas.microsoft.com/office/drawing/2014/main" id="{7811DE9B-614B-BC43-0218-4E3119E1BCF6}"/>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2E234245-1A2F-7DE4-4569-38FB3A09DBF4}"/>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868D4978-F66D-3732-9194-B29516AA99A9}"/>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3F202205-B0C2-490B-9146-D150B2F4CE4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C4CECFBD-15A7-58D2-C018-ACEB63FB37E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DD26C8BC-F7A7-7D7C-BB8C-EB54BDD76D3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39D5C84C-EBC6-1A96-B503-AD4BE6EEE0A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9242E455-B1F5-3DC5-F4BB-CA46AFE9656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
            <a:extLst>
              <a:ext uri="{FF2B5EF4-FFF2-40B4-BE49-F238E27FC236}">
                <a16:creationId xmlns:a16="http://schemas.microsoft.com/office/drawing/2014/main" id="{722DC1BE-6969-220F-AED3-3E00119981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66783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txtAsterisks">
            <a:extLst>
              <a:ext uri="{FF2B5EF4-FFF2-40B4-BE49-F238E27FC236}">
                <a16:creationId xmlns:a16="http://schemas.microsoft.com/office/drawing/2014/main" id="{4DBB91E9-8189-23CE-BBBF-C11FDE64863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cxnSp>
        <p:nvCxnSpPr>
          <p:cNvPr id="22" name="Connector: Curved 21">
            <a:extLst>
              <a:ext uri="{FF2B5EF4-FFF2-40B4-BE49-F238E27FC236}">
                <a16:creationId xmlns:a16="http://schemas.microsoft.com/office/drawing/2014/main" id="{F0E98320-6C8A-2D67-B89B-60688CD7B5DB}"/>
              </a:ext>
            </a:extLst>
          </p:cNvPr>
          <p:cNvCxnSpPr>
            <a:cxnSpLocks/>
            <a:stCxn id="5" idx="3"/>
            <a:endCxn id="4" idx="3"/>
          </p:cNvCxnSpPr>
          <p:nvPr/>
        </p:nvCxnSpPr>
        <p:spPr>
          <a:xfrm>
            <a:off x="9105389" y="3346888"/>
            <a:ext cx="215504" cy="1836267"/>
          </a:xfrm>
          <a:prstGeom prst="curvedConnector3">
            <a:avLst>
              <a:gd name="adj1" fmla="val 370496"/>
            </a:avLst>
          </a:prstGeom>
          <a:ln>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90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up)">
                                      <p:cBhvr>
                                        <p:cTn id="41" dur="500"/>
                                        <p:tgtEl>
                                          <p:spTgt spid="39"/>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22" presetClass="entr" presetSubtype="1"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par>
                          <p:cTn id="58" fill="hold">
                            <p:stCondLst>
                              <p:cond delay="1500"/>
                            </p:stCondLst>
                            <p:childTnLst>
                              <p:par>
                                <p:cTn id="59" presetID="1" presetClass="exit" presetSubtype="0" fill="hold" grpId="1" nodeType="afterEffect">
                                  <p:stCondLst>
                                    <p:cond delay="0"/>
                                  </p:stCondLst>
                                  <p:childTnLst>
                                    <p:set>
                                      <p:cBhvr>
                                        <p:cTn id="6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P spid="5" grpId="0"/>
      <p:bldP spid="5"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3"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7"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6"/>
          <a:stretch>
            <a:fillRect/>
          </a:stretch>
        </p:blipFill>
        <p:spPr>
          <a:xfrm>
            <a:off x="3991514" y="5148477"/>
            <a:ext cx="1543265" cy="1543265"/>
          </a:xfrm>
          <a:prstGeom prst="rect">
            <a:avLst/>
          </a:prstGeom>
        </p:spPr>
      </p:pic>
    </p:spTree>
    <p:extLst>
      <p:ext uri="{BB962C8B-B14F-4D97-AF65-F5344CB8AC3E}">
        <p14:creationId xmlns:p14="http://schemas.microsoft.com/office/powerpoint/2010/main" val="327158403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666147" y="3699656"/>
            <a:ext cx="1370888" cy="369332"/>
          </a:xfrm>
          <a:prstGeom prst="rect">
            <a:avLst/>
          </a:prstGeom>
          <a:noFill/>
        </p:spPr>
        <p:txBody>
          <a:bodyPr wrap="none" rtlCol="0">
            <a:spAutoFit/>
          </a:bodyPr>
          <a:lstStyle/>
          <a:p>
            <a:r>
              <a:rPr lang="en-US" dirty="0">
                <a:solidFill>
                  <a:srgbClr val="0070C0"/>
                </a:solidFill>
                <a:latin typeface="Corbel" panose="020B0503020204020204" pitchFamily="34" charset="0"/>
              </a:rPr>
              <a:t>"Rak5T#i)</a:t>
            </a:r>
            <a:r>
              <a:rPr lang="en-US" dirty="0" err="1">
                <a:solidFill>
                  <a:srgbClr val="0070C0"/>
                </a:solidFill>
                <a:latin typeface="Corbel" panose="020B0503020204020204" pitchFamily="34" charset="0"/>
              </a:rPr>
              <a:t>sl</a:t>
            </a:r>
            <a:r>
              <a:rPr lang="en-US" dirty="0">
                <a:solidFill>
                  <a:srgbClr val="0070C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6597706" y="3190428"/>
            <a:ext cx="783479" cy="783479"/>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3DCFB50F-4BAB-897B-F645-EA1B18F41C04}"/>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4A495D-410B-558C-D139-153D881E4DC0}"/>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394837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Authentication Demystified</a:t>
            </a:r>
            <a:br>
              <a:rPr lang="en-US" sz="5400" dirty="0"/>
            </a:br>
            <a:r>
              <a:rPr lang="en-US" sz="4000" dirty="0">
                <a:solidFill>
                  <a:schemeClr val="bg1">
                    <a:lumMod val="65000"/>
                  </a:schemeClr>
                </a:solidFill>
              </a:rPr>
              <a:t>Basic Auth to Web Tokens in 60 minutes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3824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a:off x="7610596" y="2229992"/>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7010611"/>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2" name="Thought Bubble: Cloud 21">
            <a:extLst>
              <a:ext uri="{FF2B5EF4-FFF2-40B4-BE49-F238E27FC236}">
                <a16:creationId xmlns:a16="http://schemas.microsoft.com/office/drawing/2014/main" id="{B9C8C68B-A034-789D-006F-B60F8DEFCF4A}"/>
              </a:ext>
            </a:extLst>
          </p:cNvPr>
          <p:cNvSpPr/>
          <p:nvPr/>
        </p:nvSpPr>
        <p:spPr>
          <a:xfrm>
            <a:off x="12400389"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A22966-C3C1-831A-34E4-6ADF0491239E}"/>
              </a:ext>
            </a:extLst>
          </p:cNvPr>
          <p:cNvSpPr txBox="1"/>
          <p:nvPr/>
        </p:nvSpPr>
        <p:spPr>
          <a:xfrm>
            <a:off x="12831444"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pic>
        <p:nvPicPr>
          <p:cNvPr id="9" name="!!TlsLock">
            <a:extLst>
              <a:ext uri="{FF2B5EF4-FFF2-40B4-BE49-F238E27FC236}">
                <a16:creationId xmlns:a16="http://schemas.microsoft.com/office/drawing/2014/main" id="{950BD310-F48D-298B-50FE-EC158541816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069121" y="1522793"/>
            <a:ext cx="783479" cy="783479"/>
          </a:xfrm>
          <a:prstGeom prst="rect">
            <a:avLst/>
          </a:prstGeom>
        </p:spPr>
      </p:pic>
    </p:spTree>
    <p:extLst>
      <p:ext uri="{BB962C8B-B14F-4D97-AF65-F5344CB8AC3E}">
        <p14:creationId xmlns:p14="http://schemas.microsoft.com/office/powerpoint/2010/main" val="390719198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txtRequest">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992661"/>
          </a:xfrm>
        </p:spPr>
        <p:txBody>
          <a:bodyPr>
            <a:normAutofit/>
          </a:bodyPr>
          <a:lstStyle/>
          <a:p>
            <a:pPr marL="0" indent="0">
              <a:buNone/>
            </a:pPr>
            <a:r>
              <a:rPr lang="en-US" sz="4000" dirty="0">
                <a:solidFill>
                  <a:srgbClr val="FD7D00"/>
                </a:solidFill>
              </a:rPr>
              <a:t>Authentication</a:t>
            </a:r>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56" name="Picture 2" descr="Hacker PNG Images Transparent Background | PNG Play">
            <a:extLst>
              <a:ext uri="{FF2B5EF4-FFF2-40B4-BE49-F238E27FC236}">
                <a16:creationId xmlns:a16="http://schemas.microsoft.com/office/drawing/2014/main" id="{1402C9BB-0106-7D55-1034-D453681FF17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7" name="!!Hacker cloud">
            <a:extLst>
              <a:ext uri="{FF2B5EF4-FFF2-40B4-BE49-F238E27FC236}">
                <a16:creationId xmlns:a16="http://schemas.microsoft.com/office/drawing/2014/main" id="{487C0404-D60B-8436-0DB3-20EA66CE4F08}"/>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ackerText">
            <a:extLst>
              <a:ext uri="{FF2B5EF4-FFF2-40B4-BE49-F238E27FC236}">
                <a16:creationId xmlns:a16="http://schemas.microsoft.com/office/drawing/2014/main" id="{29D74BDF-1978-C5A0-E033-05D13FA3C684}"/>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59" name="!!Box1">
            <a:extLst>
              <a:ext uri="{FF2B5EF4-FFF2-40B4-BE49-F238E27FC236}">
                <a16:creationId xmlns:a16="http://schemas.microsoft.com/office/drawing/2014/main" id="{947D76C1-E942-8047-78E9-FFC99E44C38B}"/>
              </a:ext>
            </a:extLst>
          </p:cNvPr>
          <p:cNvSpPr/>
          <p:nvPr/>
        </p:nvSpPr>
        <p:spPr>
          <a:xfrm>
            <a:off x="8467160" y="2739835"/>
            <a:ext cx="2319150" cy="70842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92661"/>
          </a:xfrm>
        </p:spPr>
        <p:txBody>
          <a:bodyPr>
            <a:normAutofit/>
          </a:bodyPr>
          <a:lstStyle/>
          <a:p>
            <a:pPr marL="0" indent="0">
              <a:buNone/>
            </a:pPr>
            <a:r>
              <a:rPr lang="en-US" sz="4000" dirty="0">
                <a:solidFill>
                  <a:srgbClr val="FD7D00"/>
                </a:solidFill>
              </a:rPr>
              <a:t>Authentication</a:t>
            </a:r>
          </a:p>
        </p:txBody>
      </p:sp>
      <p:sp>
        <p:nvSpPr>
          <p:cNvPr id="62" name="Freeform: Shape 61">
            <a:extLst>
              <a:ext uri="{FF2B5EF4-FFF2-40B4-BE49-F238E27FC236}">
                <a16:creationId xmlns:a16="http://schemas.microsoft.com/office/drawing/2014/main" id="{75E69EE7-A814-CB27-5DB2-813D5C887487}"/>
              </a:ext>
            </a:extLst>
          </p:cNvPr>
          <p:cNvSpPr/>
          <p:nvPr/>
        </p:nvSpPr>
        <p:spPr>
          <a:xfrm>
            <a:off x="2867025" y="3629025"/>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3" name="!!Box1">
            <a:extLst>
              <a:ext uri="{FF2B5EF4-FFF2-40B4-BE49-F238E27FC236}">
                <a16:creationId xmlns:a16="http://schemas.microsoft.com/office/drawing/2014/main" id="{92C4F816-375E-E766-D9BB-4AE1D1DC6445}"/>
              </a:ext>
            </a:extLst>
          </p:cNvPr>
          <p:cNvSpPr/>
          <p:nvPr/>
        </p:nvSpPr>
        <p:spPr>
          <a:xfrm>
            <a:off x="2196339" y="2955707"/>
            <a:ext cx="2319150" cy="70842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white arrow">
            <a:extLst>
              <a:ext uri="{FF2B5EF4-FFF2-40B4-BE49-F238E27FC236}">
                <a16:creationId xmlns:a16="http://schemas.microsoft.com/office/drawing/2014/main" id="{F8C1B157-6569-F25B-470A-2A9DC17C2168}"/>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wipe(left)">
                                      <p:cBhvr>
                                        <p:cTn id="15" dur="500"/>
                                        <p:tgtEl>
                                          <p:spTgt spid="62"/>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6"/>
                                        </p:tgtEl>
                                        <p:attrNameLst>
                                          <p:attrName>style.visibility</p:attrName>
                                        </p:attrNameLst>
                                      </p:cBhvr>
                                      <p:to>
                                        <p:strVal val="visible"/>
                                      </p:to>
                                    </p:set>
                                    <p:anim calcmode="lin" valueType="num">
                                      <p:cBhvr additive="base">
                                        <p:cTn id="20" dur="500" fill="hold"/>
                                        <p:tgtEl>
                                          <p:spTgt spid="56"/>
                                        </p:tgtEl>
                                        <p:attrNameLst>
                                          <p:attrName>ppt_x</p:attrName>
                                        </p:attrNameLst>
                                      </p:cBhvr>
                                      <p:tavLst>
                                        <p:tav tm="0">
                                          <p:val>
                                            <p:strVal val="#ppt_x"/>
                                          </p:val>
                                        </p:tav>
                                        <p:tav tm="100000">
                                          <p:val>
                                            <p:strVal val="#ppt_x"/>
                                          </p:val>
                                        </p:tav>
                                      </p:tavLst>
                                    </p:anim>
                                    <p:anim calcmode="lin" valueType="num">
                                      <p:cBhvr additive="base">
                                        <p:cTn id="21" dur="500" fill="hold"/>
                                        <p:tgtEl>
                                          <p:spTgt spid="56"/>
                                        </p:tgtEl>
                                        <p:attrNameLst>
                                          <p:attrName>ppt_y</p:attrName>
                                        </p:attrNameLst>
                                      </p:cBhvr>
                                      <p:tavLst>
                                        <p:tav tm="0">
                                          <p:val>
                                            <p:strVal val="1+#ppt_h/2"/>
                                          </p:val>
                                        </p:tav>
                                        <p:tav tm="100000">
                                          <p:val>
                                            <p:strVal val="#ppt_y"/>
                                          </p:val>
                                        </p:tav>
                                      </p:tavLst>
                                    </p:anim>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500"/>
                                        <p:tgtEl>
                                          <p:spTgt spid="5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childTnLst>
                                </p:cTn>
                              </p:par>
                              <p:par>
                                <p:cTn id="29" presetID="10"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p:bldP spid="59" grpId="0" animBg="1"/>
      <p:bldP spid="62" grpId="0" animBg="1"/>
      <p:bldP spid="6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boxEncrypt">
            <a:extLst>
              <a:ext uri="{FF2B5EF4-FFF2-40B4-BE49-F238E27FC236}">
                <a16:creationId xmlns:a16="http://schemas.microsoft.com/office/drawing/2014/main" id="{20C961A1-3431-5BEB-AD85-5E41EAFEE5BD}"/>
              </a:ext>
            </a:extLst>
          </p:cNvPr>
          <p:cNvSpPr/>
          <p:nvPr/>
        </p:nvSpPr>
        <p:spPr>
          <a:xfrm>
            <a:off x="667582" y="2669107"/>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256396AF-7E33-B93F-3AF8-DC70AB220C6E}"/>
              </a:ext>
            </a:extLst>
          </p:cNvPr>
          <p:cNvSpPr txBox="1"/>
          <p:nvPr/>
        </p:nvSpPr>
        <p:spPr>
          <a:xfrm>
            <a:off x="747580" y="2754566"/>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6D4000FE-BF77-4348-5ED8-51CC39D5F8AD}"/>
              </a:ext>
            </a:extLst>
          </p:cNvPr>
          <p:cNvSpPr txBox="1"/>
          <p:nvPr/>
        </p:nvSpPr>
        <p:spPr>
          <a:xfrm>
            <a:off x="747579" y="3128790"/>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11" name="!!keyGray">
            <a:extLst>
              <a:ext uri="{FF2B5EF4-FFF2-40B4-BE49-F238E27FC236}">
                <a16:creationId xmlns:a16="http://schemas.microsoft.com/office/drawing/2014/main" id="{DC8E9C32-9BBE-7A0F-67EC-D2A3BA9553C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403509" y="2646868"/>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1877437"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{Encrypted}</a:t>
            </a: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1" cy="2846011"/>
          </a:xfrm>
          <a:prstGeom prst="rect">
            <a:avLst/>
          </a:prstGeom>
          <a:noFill/>
          <a:extLst>
            <a:ext uri="{909E8E84-426E-40DD-AFC4-6F175D3DCCD1}">
              <a14:hiddenFill xmlns:a14="http://schemas.microsoft.com/office/drawing/2010/main">
                <a:solidFill>
                  <a:srgbClr val="FFFFFF"/>
                </a:solidFill>
              </a14:hiddenFill>
            </a:ext>
          </a:extLst>
        </p:spPr>
      </p:pic>
      <p:sp>
        <p:nvSpPr>
          <p:cNvPr id="59" name="!!Box1">
            <a:extLst>
              <a:ext uri="{FF2B5EF4-FFF2-40B4-BE49-F238E27FC236}">
                <a16:creationId xmlns:a16="http://schemas.microsoft.com/office/drawing/2014/main" id="{947D76C1-E942-8047-78E9-FFC99E44C38B}"/>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92661"/>
          </a:xfrm>
        </p:spPr>
        <p:txBody>
          <a:bodyPr>
            <a:normAutofit/>
          </a:bodyPr>
          <a:lstStyle/>
          <a:p>
            <a:pPr marL="0" indent="0">
              <a:buNone/>
            </a:pPr>
            <a:r>
              <a:rPr lang="en-US" sz="4000" dirty="0">
                <a:solidFill>
                  <a:srgbClr val="FD7D00"/>
                </a:solidFill>
              </a:rPr>
              <a:t>Authentication</a:t>
            </a:r>
          </a:p>
        </p:txBody>
      </p:sp>
      <p:sp>
        <p:nvSpPr>
          <p:cNvPr id="5" name="!!Hacker cloud">
            <a:extLst>
              <a:ext uri="{FF2B5EF4-FFF2-40B4-BE49-F238E27FC236}">
                <a16:creationId xmlns:a16="http://schemas.microsoft.com/office/drawing/2014/main" id="{C7A4434E-D636-5B4C-B552-B01EB22D2AB0}"/>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D94B7F81-ED3D-43DE-E898-49FD47217CE9}"/>
              </a:ext>
            </a:extLst>
          </p:cNvPr>
          <p:cNvSpPr txBox="1"/>
          <p:nvPr/>
        </p:nvSpPr>
        <p:spPr>
          <a:xfrm>
            <a:off x="10062660" y="4182839"/>
            <a:ext cx="206891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Well, crap</a:t>
            </a:r>
            <a:endParaRPr lang="en-US" dirty="0">
              <a:solidFill>
                <a:schemeClr val="bg1">
                  <a:lumMod val="50000"/>
                </a:schemeClr>
              </a:solidFill>
              <a:latin typeface="Segoe Print" panose="02000600000000000000" pitchFamily="2" charset="0"/>
            </a:endParaRPr>
          </a:p>
        </p:txBody>
      </p:sp>
      <p:cxnSp>
        <p:nvCxnSpPr>
          <p:cNvPr id="18" name="!!white arrow">
            <a:extLst>
              <a:ext uri="{FF2B5EF4-FFF2-40B4-BE49-F238E27FC236}">
                <a16:creationId xmlns:a16="http://schemas.microsoft.com/office/drawing/2014/main" id="{90D6C207-46F2-6234-5124-2EEC6F983862}"/>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59719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animBg="1"/>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boxDecrypt">
            <a:extLst>
              <a:ext uri="{FF2B5EF4-FFF2-40B4-BE49-F238E27FC236}">
                <a16:creationId xmlns:a16="http://schemas.microsoft.com/office/drawing/2014/main" id="{5EF0EB84-D8ED-115B-097F-EAE9C4DDBAD3}"/>
              </a:ext>
            </a:extLst>
          </p:cNvPr>
          <p:cNvSpPr/>
          <p:nvPr/>
        </p:nvSpPr>
        <p:spPr>
          <a:xfrm>
            <a:off x="670120" y="2940972"/>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2" name="!!txtDecrypt">
            <a:extLst>
              <a:ext uri="{FF2B5EF4-FFF2-40B4-BE49-F238E27FC236}">
                <a16:creationId xmlns:a16="http://schemas.microsoft.com/office/drawing/2014/main" id="{6BC9F62A-7FBD-F63B-4174-CA0C7633E4AD}"/>
              </a:ext>
            </a:extLst>
          </p:cNvPr>
          <p:cNvSpPr txBox="1"/>
          <p:nvPr/>
        </p:nvSpPr>
        <p:spPr>
          <a:xfrm>
            <a:off x="750118" y="3026431"/>
            <a:ext cx="403187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DECRYPT(</a:t>
            </a:r>
            <a:r>
              <a:rPr lang="en-US" sz="2000" dirty="0">
                <a:solidFill>
                  <a:srgbClr val="C00000"/>
                </a:solidFill>
                <a:latin typeface="Courier New" panose="02070309020205020404" pitchFamily="49" charset="0"/>
                <a:cs typeface="Courier New" panose="02070309020205020404" pitchFamily="49" charset="0"/>
              </a:rPr>
              <a:t>{Encrypted}</a:t>
            </a:r>
            <a:r>
              <a:rPr lang="en-US" sz="1700" dirty="0">
                <a:solidFill>
                  <a:srgbClr val="323232"/>
                </a:solidFill>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23" name="!!txtDecrypted">
            <a:extLst>
              <a:ext uri="{FF2B5EF4-FFF2-40B4-BE49-F238E27FC236}">
                <a16:creationId xmlns:a16="http://schemas.microsoft.com/office/drawing/2014/main" id="{59568AEB-94E5-3B28-819E-4D740CE16F6E}"/>
              </a:ext>
            </a:extLst>
          </p:cNvPr>
          <p:cNvSpPr txBox="1"/>
          <p:nvPr/>
        </p:nvSpPr>
        <p:spPr>
          <a:xfrm>
            <a:off x="750117" y="3400655"/>
            <a:ext cx="276710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r>
              <a:rPr lang="en-US" sz="2000" dirty="0" err="1">
                <a:solidFill>
                  <a:srgbClr val="323232"/>
                </a:solidFill>
                <a:latin typeface="Courier New" panose="02070309020205020404" pitchFamily="49" charset="0"/>
                <a:cs typeface="Courier New" panose="02070309020205020404" pitchFamily="49" charset="0"/>
                <a:sym typeface="Wingdings" panose="05000000000000000000" pitchFamily="2" charset="2"/>
              </a:rPr>
              <a:t>ThisTalkRocks</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endParaRPr lang="en-US" sz="2000" dirty="0">
              <a:solidFill>
                <a:srgbClr val="323232"/>
              </a:solidFill>
              <a:latin typeface="Courier New" panose="02070309020205020404" pitchFamily="49" charset="0"/>
              <a:cs typeface="Courier New" panose="02070309020205020404" pitchFamily="49" charset="0"/>
            </a:endParaRPr>
          </a:p>
        </p:txBody>
      </p:sp>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4051109"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24" name="!!keyGray">
            <a:extLst>
              <a:ext uri="{FF2B5EF4-FFF2-40B4-BE49-F238E27FC236}">
                <a16:creationId xmlns:a16="http://schemas.microsoft.com/office/drawing/2014/main" id="{39A30FBC-72CC-E5E6-F2C8-3FE5D1B1A6C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262192" y="3336826"/>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1497066"/>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1582526"/>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1956750"/>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2278639"/>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1877437"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{Encrypted}</a:t>
            </a: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1" cy="2846011"/>
          </a:xfrm>
          <a:prstGeom prst="rect">
            <a:avLst/>
          </a:prstGeom>
          <a:noFill/>
          <a:extLst>
            <a:ext uri="{909E8E84-426E-40DD-AFC4-6F175D3DCCD1}">
              <a14:hiddenFill xmlns:a14="http://schemas.microsoft.com/office/drawing/2010/main">
                <a:solidFill>
                  <a:srgbClr val="FFFFFF"/>
                </a:solidFill>
              </a14:hiddenFill>
            </a:ext>
          </a:extLst>
        </p:spPr>
      </p:pic>
      <p:sp>
        <p:nvSpPr>
          <p:cNvPr id="26" name="!!Box1">
            <a:extLst>
              <a:ext uri="{FF2B5EF4-FFF2-40B4-BE49-F238E27FC236}">
                <a16:creationId xmlns:a16="http://schemas.microsoft.com/office/drawing/2014/main" id="{5BCE54C4-0E32-4D15-CE9E-23F71877AE9E}"/>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62" name="Freeform: Shape 61">
            <a:extLst>
              <a:ext uri="{FF2B5EF4-FFF2-40B4-BE49-F238E27FC236}">
                <a16:creationId xmlns:a16="http://schemas.microsoft.com/office/drawing/2014/main" id="{75E69EE7-A814-CB27-5DB2-813D5C887487}"/>
              </a:ext>
            </a:extLst>
          </p:cNvPr>
          <p:cNvSpPr/>
          <p:nvPr/>
        </p:nvSpPr>
        <p:spPr>
          <a:xfrm>
            <a:off x="2867025" y="3629025"/>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3" name="!!Box1">
            <a:extLst>
              <a:ext uri="{FF2B5EF4-FFF2-40B4-BE49-F238E27FC236}">
                <a16:creationId xmlns:a16="http://schemas.microsoft.com/office/drawing/2014/main" id="{92C4F816-375E-E766-D9BB-4AE1D1DC6445}"/>
              </a:ext>
            </a:extLst>
          </p:cNvPr>
          <p:cNvSpPr/>
          <p:nvPr/>
        </p:nvSpPr>
        <p:spPr>
          <a:xfrm>
            <a:off x="1107837" y="3445616"/>
            <a:ext cx="1705748" cy="3506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 cloud">
            <a:extLst>
              <a:ext uri="{FF2B5EF4-FFF2-40B4-BE49-F238E27FC236}">
                <a16:creationId xmlns:a16="http://schemas.microsoft.com/office/drawing/2014/main" id="{58C1B656-AE36-EA30-2464-823C4A391FA9}"/>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967F737F-700D-456C-772A-6E34E5C99EFA}"/>
              </a:ext>
            </a:extLst>
          </p:cNvPr>
          <p:cNvSpPr txBox="1"/>
          <p:nvPr/>
        </p:nvSpPr>
        <p:spPr>
          <a:xfrm>
            <a:off x="10062660" y="4182839"/>
            <a:ext cx="206891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Well, crap</a:t>
            </a:r>
            <a:endParaRPr lang="en-US" dirty="0">
              <a:solidFill>
                <a:schemeClr val="bg1">
                  <a:lumMod val="50000"/>
                </a:schemeClr>
              </a:solidFill>
              <a:latin typeface="Segoe Print" panose="02000600000000000000" pitchFamily="2" charset="0"/>
            </a:endParaRPr>
          </a:p>
        </p:txBody>
      </p:sp>
      <p:cxnSp>
        <p:nvCxnSpPr>
          <p:cNvPr id="11" name="Straight Arrow Connector 10">
            <a:extLst>
              <a:ext uri="{FF2B5EF4-FFF2-40B4-BE49-F238E27FC236}">
                <a16:creationId xmlns:a16="http://schemas.microsoft.com/office/drawing/2014/main" id="{37AF5303-536D-8C28-E358-D8ACC8BF3021}"/>
              </a:ext>
            </a:extLst>
          </p:cNvPr>
          <p:cNvCxnSpPr>
            <a:cxnSpLocks/>
          </p:cNvCxnSpPr>
          <p:nvPr/>
        </p:nvCxnSpPr>
        <p:spPr>
          <a:xfrm>
            <a:off x="1936865" y="2604001"/>
            <a:ext cx="0" cy="52167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white arrow">
            <a:extLst>
              <a:ext uri="{FF2B5EF4-FFF2-40B4-BE49-F238E27FC236}">
                <a16:creationId xmlns:a16="http://schemas.microsoft.com/office/drawing/2014/main" id="{7DCC2CC0-4496-ACBB-4350-2E5532205A36}"/>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20223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wipe(left)">
                                      <p:cBhvr>
                                        <p:cTn id="11" dur="500"/>
                                        <p:tgtEl>
                                          <p:spTgt spid="62"/>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22"/>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p:bldP spid="62" grpId="0" animBg="1"/>
      <p:bldP spid="6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8" name="!!boxDecrypt">
            <a:extLst>
              <a:ext uri="{FF2B5EF4-FFF2-40B4-BE49-F238E27FC236}">
                <a16:creationId xmlns:a16="http://schemas.microsoft.com/office/drawing/2014/main" id="{53D5C32B-1B66-1AAF-2C66-8358FFD9DFCE}"/>
              </a:ext>
            </a:extLst>
          </p:cNvPr>
          <p:cNvSpPr/>
          <p:nvPr/>
        </p:nvSpPr>
        <p:spPr>
          <a:xfrm>
            <a:off x="670120" y="3996689"/>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9" name="!!txtDecrypt">
            <a:extLst>
              <a:ext uri="{FF2B5EF4-FFF2-40B4-BE49-F238E27FC236}">
                <a16:creationId xmlns:a16="http://schemas.microsoft.com/office/drawing/2014/main" id="{220F461D-92C5-54FB-ED8F-C5D1E85AABCF}"/>
              </a:ext>
            </a:extLst>
          </p:cNvPr>
          <p:cNvSpPr txBox="1"/>
          <p:nvPr/>
        </p:nvSpPr>
        <p:spPr>
          <a:xfrm>
            <a:off x="750118" y="4082148"/>
            <a:ext cx="403187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DECRYPT(</a:t>
            </a:r>
            <a:r>
              <a:rPr lang="en-US" sz="2000" dirty="0">
                <a:solidFill>
                  <a:srgbClr val="C00000"/>
                </a:solidFill>
                <a:latin typeface="Courier New" panose="02070309020205020404" pitchFamily="49" charset="0"/>
                <a:cs typeface="Courier New" panose="02070309020205020404" pitchFamily="49" charset="0"/>
              </a:rPr>
              <a:t>{Encrypted}</a:t>
            </a:r>
            <a:r>
              <a:rPr lang="en-US" sz="1700" dirty="0">
                <a:solidFill>
                  <a:srgbClr val="323232"/>
                </a:solidFill>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20" name="!!txtDecrypted">
            <a:extLst>
              <a:ext uri="{FF2B5EF4-FFF2-40B4-BE49-F238E27FC236}">
                <a16:creationId xmlns:a16="http://schemas.microsoft.com/office/drawing/2014/main" id="{BF34708F-1F85-3958-E8B5-D171F094E73B}"/>
              </a:ext>
            </a:extLst>
          </p:cNvPr>
          <p:cNvSpPr txBox="1"/>
          <p:nvPr/>
        </p:nvSpPr>
        <p:spPr>
          <a:xfrm>
            <a:off x="750117" y="4456372"/>
            <a:ext cx="276710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r>
              <a:rPr lang="en-US" sz="2000" dirty="0" err="1">
                <a:solidFill>
                  <a:srgbClr val="323232"/>
                </a:solidFill>
                <a:latin typeface="Courier New" panose="02070309020205020404" pitchFamily="49" charset="0"/>
                <a:cs typeface="Courier New" panose="02070309020205020404" pitchFamily="49" charset="0"/>
                <a:sym typeface="Wingdings" panose="05000000000000000000" pitchFamily="2" charset="2"/>
              </a:rPr>
              <a:t>ThisTalkRocks</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endParaRPr lang="en-US" sz="2000" dirty="0">
              <a:solidFill>
                <a:srgbClr val="323232"/>
              </a:solidFill>
              <a:latin typeface="Courier New" panose="02070309020205020404" pitchFamily="49" charset="0"/>
              <a:cs typeface="Courier New" panose="02070309020205020404" pitchFamily="49" charset="0"/>
            </a:endParaRPr>
          </a:p>
        </p:txBody>
      </p:sp>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22" name="!!keyGray">
            <a:extLst>
              <a:ext uri="{FF2B5EF4-FFF2-40B4-BE49-F238E27FC236}">
                <a16:creationId xmlns:a16="http://schemas.microsoft.com/office/drawing/2014/main" id="{07E1C307-F2E9-7FB6-5549-3B2623CBCB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427612" y="4411075"/>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1497066"/>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1582526"/>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1956750"/>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2278639"/>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1877437"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{Encrypted}</a:t>
            </a: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1" cy="2846011"/>
          </a:xfrm>
          <a:prstGeom prst="rect">
            <a:avLst/>
          </a:prstGeom>
          <a:noFill/>
          <a:extLst>
            <a:ext uri="{909E8E84-426E-40DD-AFC4-6F175D3DCCD1}">
              <a14:hiddenFill xmlns:a14="http://schemas.microsoft.com/office/drawing/2010/main">
                <a:solidFill>
                  <a:srgbClr val="FFFFFF"/>
                </a:solidFill>
              </a14:hiddenFill>
            </a:ext>
          </a:extLst>
        </p:spPr>
      </p:pic>
      <p:sp>
        <p:nvSpPr>
          <p:cNvPr id="28" name="!!Box1">
            <a:extLst>
              <a:ext uri="{FF2B5EF4-FFF2-40B4-BE49-F238E27FC236}">
                <a16:creationId xmlns:a16="http://schemas.microsoft.com/office/drawing/2014/main" id="{7334841D-51F9-09B7-E0E5-F85972821FA2}"/>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63" name="!!Box1">
            <a:extLst>
              <a:ext uri="{FF2B5EF4-FFF2-40B4-BE49-F238E27FC236}">
                <a16:creationId xmlns:a16="http://schemas.microsoft.com/office/drawing/2014/main" id="{92C4F816-375E-E766-D9BB-4AE1D1DC6445}"/>
              </a:ext>
            </a:extLst>
          </p:cNvPr>
          <p:cNvSpPr/>
          <p:nvPr/>
        </p:nvSpPr>
        <p:spPr>
          <a:xfrm>
            <a:off x="1150540" y="4518687"/>
            <a:ext cx="2257678" cy="3506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 cloud">
            <a:extLst>
              <a:ext uri="{FF2B5EF4-FFF2-40B4-BE49-F238E27FC236}">
                <a16:creationId xmlns:a16="http://schemas.microsoft.com/office/drawing/2014/main" id="{58C1B656-AE36-EA30-2464-823C4A391FA9}"/>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967F737F-700D-456C-772A-6E34E5C99EFA}"/>
              </a:ext>
            </a:extLst>
          </p:cNvPr>
          <p:cNvSpPr txBox="1"/>
          <p:nvPr/>
        </p:nvSpPr>
        <p:spPr>
          <a:xfrm>
            <a:off x="10062660" y="4182839"/>
            <a:ext cx="206891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Hmm…</a:t>
            </a:r>
            <a:endParaRPr lang="en-US" sz="2400" dirty="0">
              <a:solidFill>
                <a:schemeClr val="bg1">
                  <a:lumMod val="50000"/>
                </a:schemeClr>
              </a:solidFill>
              <a:latin typeface="Segoe Print" panose="02000600000000000000" pitchFamily="2" charset="0"/>
            </a:endParaRPr>
          </a:p>
        </p:txBody>
      </p:sp>
      <p:cxnSp>
        <p:nvCxnSpPr>
          <p:cNvPr id="11" name="Straight Arrow Connector 10">
            <a:extLst>
              <a:ext uri="{FF2B5EF4-FFF2-40B4-BE49-F238E27FC236}">
                <a16:creationId xmlns:a16="http://schemas.microsoft.com/office/drawing/2014/main" id="{37AF5303-536D-8C28-E358-D8ACC8BF3021}"/>
              </a:ext>
            </a:extLst>
          </p:cNvPr>
          <p:cNvCxnSpPr>
            <a:cxnSpLocks/>
          </p:cNvCxnSpPr>
          <p:nvPr/>
        </p:nvCxnSpPr>
        <p:spPr>
          <a:xfrm>
            <a:off x="2327563" y="3674168"/>
            <a:ext cx="0" cy="52167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7" name="!!white arrow">
            <a:extLst>
              <a:ext uri="{FF2B5EF4-FFF2-40B4-BE49-F238E27FC236}">
                <a16:creationId xmlns:a16="http://schemas.microsoft.com/office/drawing/2014/main" id="{F508FB79-C86C-A05F-7483-4B4C60F23A29}"/>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36043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8" name="!!boxDecrypt">
            <a:extLst>
              <a:ext uri="{FF2B5EF4-FFF2-40B4-BE49-F238E27FC236}">
                <a16:creationId xmlns:a16="http://schemas.microsoft.com/office/drawing/2014/main" id="{53D5C32B-1B66-1AAF-2C66-8358FFD9DFCE}"/>
              </a:ext>
            </a:extLst>
          </p:cNvPr>
          <p:cNvSpPr/>
          <p:nvPr/>
        </p:nvSpPr>
        <p:spPr>
          <a:xfrm>
            <a:off x="670120" y="3996689"/>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9" name="!!txtDecrypt">
            <a:extLst>
              <a:ext uri="{FF2B5EF4-FFF2-40B4-BE49-F238E27FC236}">
                <a16:creationId xmlns:a16="http://schemas.microsoft.com/office/drawing/2014/main" id="{220F461D-92C5-54FB-ED8F-C5D1E85AABCF}"/>
              </a:ext>
            </a:extLst>
          </p:cNvPr>
          <p:cNvSpPr txBox="1"/>
          <p:nvPr/>
        </p:nvSpPr>
        <p:spPr>
          <a:xfrm>
            <a:off x="750118" y="4082148"/>
            <a:ext cx="391966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DECRYPT(</a:t>
            </a:r>
            <a:r>
              <a:rPr lang="en-US" sz="2000" dirty="0">
                <a:solidFill>
                  <a:srgbClr val="C00000"/>
                </a:solidFill>
                <a:latin typeface="Courier New" panose="02070309020205020404" pitchFamily="49" charset="0"/>
                <a:cs typeface="Courier New" panose="02070309020205020404" pitchFamily="49" charset="0"/>
              </a:rPr>
              <a:t>{Encrypted}</a:t>
            </a:r>
            <a:r>
              <a:rPr lang="en-US" sz="1700" dirty="0">
                <a:solidFill>
                  <a:srgbClr val="323232"/>
                </a:solidFill>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20" name="!!txtDecrypted">
            <a:extLst>
              <a:ext uri="{FF2B5EF4-FFF2-40B4-BE49-F238E27FC236}">
                <a16:creationId xmlns:a16="http://schemas.microsoft.com/office/drawing/2014/main" id="{BF34708F-1F85-3958-E8B5-D171F094E73B}"/>
              </a:ext>
            </a:extLst>
          </p:cNvPr>
          <p:cNvSpPr txBox="1"/>
          <p:nvPr/>
        </p:nvSpPr>
        <p:spPr>
          <a:xfrm>
            <a:off x="750117" y="4456372"/>
            <a:ext cx="276710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r>
              <a:rPr lang="en-US" sz="2000" dirty="0" err="1">
                <a:solidFill>
                  <a:srgbClr val="323232"/>
                </a:solidFill>
                <a:latin typeface="Courier New" panose="02070309020205020404" pitchFamily="49" charset="0"/>
                <a:cs typeface="Courier New" panose="02070309020205020404" pitchFamily="49" charset="0"/>
                <a:sym typeface="Wingdings" panose="05000000000000000000" pitchFamily="2" charset="2"/>
              </a:rPr>
              <a:t>ThisTalkRocks</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endParaRPr lang="en-US" sz="2000" dirty="0">
              <a:solidFill>
                <a:srgbClr val="323232"/>
              </a:solidFill>
              <a:latin typeface="Courier New" panose="02070309020205020404" pitchFamily="49" charset="0"/>
              <a:cs typeface="Courier New" panose="02070309020205020404" pitchFamily="49" charset="0"/>
            </a:endParaRPr>
          </a:p>
        </p:txBody>
      </p:sp>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22" name="!!keyGray">
            <a:extLst>
              <a:ext uri="{FF2B5EF4-FFF2-40B4-BE49-F238E27FC236}">
                <a16:creationId xmlns:a16="http://schemas.microsoft.com/office/drawing/2014/main" id="{07E1C307-F2E9-7FB6-5549-3B2623CBCB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858005" y="3577796"/>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1497066"/>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1582526"/>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1956750"/>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2278639"/>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2185214"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ThisTalkRocks</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0" cy="2846011"/>
          </a:xfrm>
          <a:prstGeom prst="rect">
            <a:avLst/>
          </a:prstGeom>
          <a:noFill/>
          <a:extLst>
            <a:ext uri="{909E8E84-426E-40DD-AFC4-6F175D3DCCD1}">
              <a14:hiddenFill xmlns:a14="http://schemas.microsoft.com/office/drawing/2010/main">
                <a:solidFill>
                  <a:srgbClr val="FFFFFF"/>
                </a:solidFill>
              </a14:hiddenFill>
            </a:ext>
          </a:extLst>
        </p:spPr>
      </p:pic>
      <p:sp>
        <p:nvSpPr>
          <p:cNvPr id="26" name="!!Box1">
            <a:extLst>
              <a:ext uri="{FF2B5EF4-FFF2-40B4-BE49-F238E27FC236}">
                <a16:creationId xmlns:a16="http://schemas.microsoft.com/office/drawing/2014/main" id="{CF2DD644-1F95-5847-870E-A57C7B2C095C}"/>
              </a:ext>
            </a:extLst>
          </p:cNvPr>
          <p:cNvSpPr/>
          <p:nvPr/>
        </p:nvSpPr>
        <p:spPr>
          <a:xfrm>
            <a:off x="8467159" y="3059625"/>
            <a:ext cx="2171865"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63" name="!!Box1">
            <a:extLst>
              <a:ext uri="{FF2B5EF4-FFF2-40B4-BE49-F238E27FC236}">
                <a16:creationId xmlns:a16="http://schemas.microsoft.com/office/drawing/2014/main" id="{92C4F816-375E-E766-D9BB-4AE1D1DC6445}"/>
              </a:ext>
            </a:extLst>
          </p:cNvPr>
          <p:cNvSpPr/>
          <p:nvPr/>
        </p:nvSpPr>
        <p:spPr>
          <a:xfrm>
            <a:off x="1150540" y="4518687"/>
            <a:ext cx="2257678" cy="3506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 cloud">
            <a:extLst>
              <a:ext uri="{FF2B5EF4-FFF2-40B4-BE49-F238E27FC236}">
                <a16:creationId xmlns:a16="http://schemas.microsoft.com/office/drawing/2014/main" id="{58C1B656-AE36-EA30-2464-823C4A391FA9}"/>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967F737F-700D-456C-772A-6E34E5C99EFA}"/>
              </a:ext>
            </a:extLst>
          </p:cNvPr>
          <p:cNvSpPr txBox="1"/>
          <p:nvPr/>
        </p:nvSpPr>
        <p:spPr>
          <a:xfrm>
            <a:off x="10062660" y="4182839"/>
            <a:ext cx="2068917"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Muahahaha</a:t>
            </a:r>
            <a:endParaRPr lang="en-US" dirty="0">
              <a:solidFill>
                <a:schemeClr val="bg1">
                  <a:lumMod val="50000"/>
                </a:schemeClr>
              </a:solidFill>
              <a:latin typeface="Segoe Print" panose="02000600000000000000" pitchFamily="2" charset="0"/>
            </a:endParaRPr>
          </a:p>
        </p:txBody>
      </p:sp>
      <p:cxnSp>
        <p:nvCxnSpPr>
          <p:cNvPr id="11" name="Straight Arrow Connector 10">
            <a:extLst>
              <a:ext uri="{FF2B5EF4-FFF2-40B4-BE49-F238E27FC236}">
                <a16:creationId xmlns:a16="http://schemas.microsoft.com/office/drawing/2014/main" id="{37AF5303-536D-8C28-E358-D8ACC8BF3021}"/>
              </a:ext>
            </a:extLst>
          </p:cNvPr>
          <p:cNvCxnSpPr>
            <a:cxnSpLocks/>
          </p:cNvCxnSpPr>
          <p:nvPr/>
        </p:nvCxnSpPr>
        <p:spPr>
          <a:xfrm>
            <a:off x="2327563" y="3674168"/>
            <a:ext cx="0" cy="52167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RedX">
            <a:extLst>
              <a:ext uri="{FF2B5EF4-FFF2-40B4-BE49-F238E27FC236}">
                <a16:creationId xmlns:a16="http://schemas.microsoft.com/office/drawing/2014/main" id="{CC278AD7-EF97-B2BF-7201-91185B74D43E}"/>
              </a:ext>
            </a:extLst>
          </p:cNvPr>
          <p:cNvSpPr txBox="1"/>
          <p:nvPr/>
        </p:nvSpPr>
        <p:spPr>
          <a:xfrm>
            <a:off x="1953575" y="3392211"/>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4" name="Txt4">
            <a:extLst>
              <a:ext uri="{FF2B5EF4-FFF2-40B4-BE49-F238E27FC236}">
                <a16:creationId xmlns:a16="http://schemas.microsoft.com/office/drawing/2014/main" id="{3EF2E52F-AF1A-4F4E-234F-0F8579C91463}"/>
              </a:ext>
            </a:extLst>
          </p:cNvPr>
          <p:cNvSpPr txBox="1"/>
          <p:nvPr/>
        </p:nvSpPr>
        <p:spPr>
          <a:xfrm>
            <a:off x="1255949" y="5117008"/>
            <a:ext cx="2554544" cy="830997"/>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We have no need</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to ever do this! </a:t>
            </a:r>
          </a:p>
        </p:txBody>
      </p:sp>
      <p:cxnSp>
        <p:nvCxnSpPr>
          <p:cNvPr id="25" name="!!white arrow">
            <a:extLst>
              <a:ext uri="{FF2B5EF4-FFF2-40B4-BE49-F238E27FC236}">
                <a16:creationId xmlns:a16="http://schemas.microsoft.com/office/drawing/2014/main" id="{5BF459C6-3253-15BF-951E-B600F711EF76}"/>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91987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Effect transition="in" filter="fade">
                                      <p:cBhvr>
                                        <p:cTn id="14" dur="500"/>
                                        <p:tgtEl>
                                          <p:spTgt spid="2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3" grpId="0"/>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21" name="TextBox 20">
            <a:extLst>
              <a:ext uri="{FF2B5EF4-FFF2-40B4-BE49-F238E27FC236}">
                <a16:creationId xmlns:a16="http://schemas.microsoft.com/office/drawing/2014/main" id="{1FFD3869-09E0-0CBE-D575-67D08C5249FD}"/>
              </a:ext>
            </a:extLst>
          </p:cNvPr>
          <p:cNvSpPr txBox="1"/>
          <p:nvPr/>
        </p:nvSpPr>
        <p:spPr>
          <a:xfrm>
            <a:off x="4660298" y="3302452"/>
            <a:ext cx="6096000" cy="400110"/>
          </a:xfrm>
          <a:prstGeom prst="rect">
            <a:avLst/>
          </a:prstGeom>
          <a:noFill/>
        </p:spPr>
        <p:txBody>
          <a:bodyPr wrap="square">
            <a:spAutoFit/>
          </a:bodyPr>
          <a:lstStyle/>
          <a:p>
            <a:r>
              <a:rPr lang="en-US" sz="2000" dirty="0" err="1">
                <a:solidFill>
                  <a:srgbClr val="FFFFFF"/>
                </a:solidFill>
              </a:rPr>
              <a:t>OKd</a:t>
            </a:r>
            <a:r>
              <a:rPr lang="en-US" sz="2000" dirty="0">
                <a:solidFill>
                  <a:srgbClr val="FFFFFF"/>
                </a:solidFill>
              </a:rPr>
              <a:t>/h8mO+fz/ilMd3TeZaw==</a:t>
            </a:r>
          </a:p>
        </p:txBody>
      </p:sp>
      <p:sp>
        <p:nvSpPr>
          <p:cNvPr id="27" name="TextBox 26">
            <a:extLst>
              <a:ext uri="{FF2B5EF4-FFF2-40B4-BE49-F238E27FC236}">
                <a16:creationId xmlns:a16="http://schemas.microsoft.com/office/drawing/2014/main" id="{9040F274-4EC2-A239-A67B-5C4EBC994B1F}"/>
              </a:ext>
            </a:extLst>
          </p:cNvPr>
          <p:cNvSpPr txBox="1"/>
          <p:nvPr/>
        </p:nvSpPr>
        <p:spPr>
          <a:xfrm>
            <a:off x="4678254" y="3000276"/>
            <a:ext cx="1242851" cy="400110"/>
          </a:xfrm>
          <a:prstGeom prst="rect">
            <a:avLst/>
          </a:prstGeom>
          <a:noFill/>
        </p:spPr>
        <p:txBody>
          <a:bodyPr wrap="square">
            <a:spAutoFit/>
          </a:bodyPr>
          <a:lstStyle/>
          <a:p>
            <a:r>
              <a:rPr lang="en-US" sz="2000" dirty="0">
                <a:solidFill>
                  <a:srgbClr val="FF823A"/>
                </a:solidFill>
              </a:rPr>
              <a:t>AES-128</a:t>
            </a:r>
          </a:p>
        </p:txBody>
      </p:sp>
      <p:grpSp>
        <p:nvGrpSpPr>
          <p:cNvPr id="28" name="Arrow">
            <a:extLst>
              <a:ext uri="{FF2B5EF4-FFF2-40B4-BE49-F238E27FC236}">
                <a16:creationId xmlns:a16="http://schemas.microsoft.com/office/drawing/2014/main" id="{EA0D940A-7D4A-57BA-273A-62ECCAE3095C}"/>
              </a:ext>
            </a:extLst>
          </p:cNvPr>
          <p:cNvGrpSpPr>
            <a:grpSpLocks noChangeAspect="1"/>
          </p:cNvGrpSpPr>
          <p:nvPr/>
        </p:nvGrpSpPr>
        <p:grpSpPr bwMode="auto">
          <a:xfrm rot="16487907" flipV="1">
            <a:off x="5221017" y="1966780"/>
            <a:ext cx="904172" cy="943180"/>
            <a:chOff x="1328" y="0"/>
            <a:chExt cx="3106" cy="3240"/>
          </a:xfrm>
          <a:solidFill>
            <a:srgbClr val="FF823A"/>
          </a:solidFill>
        </p:grpSpPr>
        <p:sp>
          <p:nvSpPr>
            <p:cNvPr id="29" name="Freeform 716">
              <a:extLst>
                <a:ext uri="{FF2B5EF4-FFF2-40B4-BE49-F238E27FC236}">
                  <a16:creationId xmlns:a16="http://schemas.microsoft.com/office/drawing/2014/main" id="{8D60D03F-5DE0-7000-D0EE-430094C030B4}"/>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0" name="Freeform 717">
              <a:extLst>
                <a:ext uri="{FF2B5EF4-FFF2-40B4-BE49-F238E27FC236}">
                  <a16:creationId xmlns:a16="http://schemas.microsoft.com/office/drawing/2014/main" id="{C4D8A9ED-934F-01E1-D154-4E78DBA02450}"/>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1" name="Freeform 718">
              <a:extLst>
                <a:ext uri="{FF2B5EF4-FFF2-40B4-BE49-F238E27FC236}">
                  <a16:creationId xmlns:a16="http://schemas.microsoft.com/office/drawing/2014/main" id="{040E1058-1820-7A03-9A86-BD7D39C8F04B}"/>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2" name="Freeform 719">
              <a:extLst>
                <a:ext uri="{FF2B5EF4-FFF2-40B4-BE49-F238E27FC236}">
                  <a16:creationId xmlns:a16="http://schemas.microsoft.com/office/drawing/2014/main" id="{C9522BEC-DFDB-07D1-3A10-04D0282B8A4A}"/>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3" name="Freeform 720">
              <a:extLst>
                <a:ext uri="{FF2B5EF4-FFF2-40B4-BE49-F238E27FC236}">
                  <a16:creationId xmlns:a16="http://schemas.microsoft.com/office/drawing/2014/main" id="{A9D193F9-AD7A-EEB1-0E19-D8B7B3FEC262}"/>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4" name="Freeform 721">
              <a:extLst>
                <a:ext uri="{FF2B5EF4-FFF2-40B4-BE49-F238E27FC236}">
                  <a16:creationId xmlns:a16="http://schemas.microsoft.com/office/drawing/2014/main" id="{34B047E6-9AF0-C630-3A6E-BAB0E908CB71}"/>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5" name="Freeform 722">
              <a:extLst>
                <a:ext uri="{FF2B5EF4-FFF2-40B4-BE49-F238E27FC236}">
                  <a16:creationId xmlns:a16="http://schemas.microsoft.com/office/drawing/2014/main" id="{CA9C5A8F-15FF-C92B-EA6E-71D7C788E0FA}"/>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6" name="Freeform 723">
              <a:extLst>
                <a:ext uri="{FF2B5EF4-FFF2-40B4-BE49-F238E27FC236}">
                  <a16:creationId xmlns:a16="http://schemas.microsoft.com/office/drawing/2014/main" id="{D480D9CF-610E-DCBD-250C-A74ADFE5A035}"/>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7" name="Freeform 724">
              <a:extLst>
                <a:ext uri="{FF2B5EF4-FFF2-40B4-BE49-F238E27FC236}">
                  <a16:creationId xmlns:a16="http://schemas.microsoft.com/office/drawing/2014/main" id="{78A5BFE0-3101-D943-A988-0B41157CAB1A}"/>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8" name="Freeform 725">
              <a:extLst>
                <a:ext uri="{FF2B5EF4-FFF2-40B4-BE49-F238E27FC236}">
                  <a16:creationId xmlns:a16="http://schemas.microsoft.com/office/drawing/2014/main" id="{0EB3AC89-03D5-8640-826B-CBAA1DB0C23E}"/>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0" name="Freeform 726">
              <a:extLst>
                <a:ext uri="{FF2B5EF4-FFF2-40B4-BE49-F238E27FC236}">
                  <a16:creationId xmlns:a16="http://schemas.microsoft.com/office/drawing/2014/main" id="{D892B24F-09FE-9168-0E30-204C6C2DA786}"/>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3" name="Freeform 727">
              <a:extLst>
                <a:ext uri="{FF2B5EF4-FFF2-40B4-BE49-F238E27FC236}">
                  <a16:creationId xmlns:a16="http://schemas.microsoft.com/office/drawing/2014/main" id="{94A142AA-E318-9D29-46C7-4F5E918B21C9}"/>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4" name="Freeform 728">
              <a:extLst>
                <a:ext uri="{FF2B5EF4-FFF2-40B4-BE49-F238E27FC236}">
                  <a16:creationId xmlns:a16="http://schemas.microsoft.com/office/drawing/2014/main" id="{F561ECE7-F09D-8B7F-D108-010E27BD8336}"/>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5" name="Freeform 729">
              <a:extLst>
                <a:ext uri="{FF2B5EF4-FFF2-40B4-BE49-F238E27FC236}">
                  <a16:creationId xmlns:a16="http://schemas.microsoft.com/office/drawing/2014/main" id="{870C0526-0F76-DF30-1245-A2E1F7B7BF72}"/>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8" name="Freeform 730">
              <a:extLst>
                <a:ext uri="{FF2B5EF4-FFF2-40B4-BE49-F238E27FC236}">
                  <a16:creationId xmlns:a16="http://schemas.microsoft.com/office/drawing/2014/main" id="{A46ADB4F-2044-C92D-A1A1-D436A65633B1}"/>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9" name="Freeform 731">
              <a:extLst>
                <a:ext uri="{FF2B5EF4-FFF2-40B4-BE49-F238E27FC236}">
                  <a16:creationId xmlns:a16="http://schemas.microsoft.com/office/drawing/2014/main" id="{03E4AB15-2041-B7F3-5BD4-FE44D8554808}"/>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7" name="Freeform 732">
              <a:extLst>
                <a:ext uri="{FF2B5EF4-FFF2-40B4-BE49-F238E27FC236}">
                  <a16:creationId xmlns:a16="http://schemas.microsoft.com/office/drawing/2014/main" id="{60E7E885-90B4-36C1-4978-4F2C823C1B81}"/>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8" name="Freeform 733">
              <a:extLst>
                <a:ext uri="{FF2B5EF4-FFF2-40B4-BE49-F238E27FC236}">
                  <a16:creationId xmlns:a16="http://schemas.microsoft.com/office/drawing/2014/main" id="{3807F0BE-7378-9B58-7467-84DBD8E0E221}"/>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9" name="Freeform 734">
              <a:extLst>
                <a:ext uri="{FF2B5EF4-FFF2-40B4-BE49-F238E27FC236}">
                  <a16:creationId xmlns:a16="http://schemas.microsoft.com/office/drawing/2014/main" id="{33F99498-2BE2-71D7-77DA-4EA0DB4C455C}"/>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0" name="Freeform 735">
              <a:extLst>
                <a:ext uri="{FF2B5EF4-FFF2-40B4-BE49-F238E27FC236}">
                  <a16:creationId xmlns:a16="http://schemas.microsoft.com/office/drawing/2014/main" id="{ABD5F46E-17F0-01AE-68E2-A4CFE098DA9C}"/>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2" name="Freeform 736">
              <a:extLst>
                <a:ext uri="{FF2B5EF4-FFF2-40B4-BE49-F238E27FC236}">
                  <a16:creationId xmlns:a16="http://schemas.microsoft.com/office/drawing/2014/main" id="{3E360FFD-EB0C-F63B-3D2E-C13FEFB852EC}"/>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4" name="Freeform 737">
              <a:extLst>
                <a:ext uri="{FF2B5EF4-FFF2-40B4-BE49-F238E27FC236}">
                  <a16:creationId xmlns:a16="http://schemas.microsoft.com/office/drawing/2014/main" id="{C96BBC37-9B7D-93AB-9ED3-2A400F6C3B5E}"/>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5" name="Freeform 738">
              <a:extLst>
                <a:ext uri="{FF2B5EF4-FFF2-40B4-BE49-F238E27FC236}">
                  <a16:creationId xmlns:a16="http://schemas.microsoft.com/office/drawing/2014/main" id="{3FC1C9EB-F707-7898-3AD6-121F5888098F}"/>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6" name="Freeform 739">
              <a:extLst>
                <a:ext uri="{FF2B5EF4-FFF2-40B4-BE49-F238E27FC236}">
                  <a16:creationId xmlns:a16="http://schemas.microsoft.com/office/drawing/2014/main" id="{2DB0BFE5-9204-708D-74E9-A44CA759725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7" name="Freeform 740">
              <a:extLst>
                <a:ext uri="{FF2B5EF4-FFF2-40B4-BE49-F238E27FC236}">
                  <a16:creationId xmlns:a16="http://schemas.microsoft.com/office/drawing/2014/main" id="{2424E8C1-DB6E-C3B5-F6C9-702DB7CD662B}"/>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8" name="Freeform 741">
              <a:extLst>
                <a:ext uri="{FF2B5EF4-FFF2-40B4-BE49-F238E27FC236}">
                  <a16:creationId xmlns:a16="http://schemas.microsoft.com/office/drawing/2014/main" id="{BDA00C0F-4187-4E71-DFF1-6500CE9F8B7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9" name="Freeform 742">
              <a:extLst>
                <a:ext uri="{FF2B5EF4-FFF2-40B4-BE49-F238E27FC236}">
                  <a16:creationId xmlns:a16="http://schemas.microsoft.com/office/drawing/2014/main" id="{27A59090-A9B9-2E87-05E5-2E519D5BEABD}"/>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0" name="Freeform 743">
              <a:extLst>
                <a:ext uri="{FF2B5EF4-FFF2-40B4-BE49-F238E27FC236}">
                  <a16:creationId xmlns:a16="http://schemas.microsoft.com/office/drawing/2014/main" id="{0690E1D3-52ED-CF26-8DEE-A31F62C9A66F}"/>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1" name="Freeform 744">
              <a:extLst>
                <a:ext uri="{FF2B5EF4-FFF2-40B4-BE49-F238E27FC236}">
                  <a16:creationId xmlns:a16="http://schemas.microsoft.com/office/drawing/2014/main" id="{2FC662EB-6BBF-0E85-58E0-3479105C17BD}"/>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2" name="Freeform 745">
              <a:extLst>
                <a:ext uri="{FF2B5EF4-FFF2-40B4-BE49-F238E27FC236}">
                  <a16:creationId xmlns:a16="http://schemas.microsoft.com/office/drawing/2014/main" id="{BFFCA1F3-F100-8948-FF40-3DEDFF4A2E2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3" name="Freeform 746">
              <a:extLst>
                <a:ext uri="{FF2B5EF4-FFF2-40B4-BE49-F238E27FC236}">
                  <a16:creationId xmlns:a16="http://schemas.microsoft.com/office/drawing/2014/main" id="{D534ACA6-699D-51E3-72B2-4EEF6356A270}"/>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4" name="Freeform 747">
              <a:extLst>
                <a:ext uri="{FF2B5EF4-FFF2-40B4-BE49-F238E27FC236}">
                  <a16:creationId xmlns:a16="http://schemas.microsoft.com/office/drawing/2014/main" id="{FAF1874F-76B6-B32C-D740-1DB4DEFC7268}"/>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5" name="Freeform 748">
              <a:extLst>
                <a:ext uri="{FF2B5EF4-FFF2-40B4-BE49-F238E27FC236}">
                  <a16:creationId xmlns:a16="http://schemas.microsoft.com/office/drawing/2014/main" id="{36E623D8-C3DF-55E9-9878-68ABE38E5915}"/>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6" name="Freeform 749">
              <a:extLst>
                <a:ext uri="{FF2B5EF4-FFF2-40B4-BE49-F238E27FC236}">
                  <a16:creationId xmlns:a16="http://schemas.microsoft.com/office/drawing/2014/main" id="{1D0B8890-9A74-E892-2779-C539E1987A42}"/>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7" name="Freeform 750">
              <a:extLst>
                <a:ext uri="{FF2B5EF4-FFF2-40B4-BE49-F238E27FC236}">
                  <a16:creationId xmlns:a16="http://schemas.microsoft.com/office/drawing/2014/main" id="{83D88385-2650-DB4F-D87D-CF2EC41BA66C}"/>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8" name="Freeform 751">
              <a:extLst>
                <a:ext uri="{FF2B5EF4-FFF2-40B4-BE49-F238E27FC236}">
                  <a16:creationId xmlns:a16="http://schemas.microsoft.com/office/drawing/2014/main" id="{D2889052-FDA7-1988-3BB3-088031DE0C53}"/>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9" name="Freeform 752">
              <a:extLst>
                <a:ext uri="{FF2B5EF4-FFF2-40B4-BE49-F238E27FC236}">
                  <a16:creationId xmlns:a16="http://schemas.microsoft.com/office/drawing/2014/main" id="{DA68A9CC-70B5-F45B-3D66-30BBAFF46921}"/>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0" name="Freeform 753">
              <a:extLst>
                <a:ext uri="{FF2B5EF4-FFF2-40B4-BE49-F238E27FC236}">
                  <a16:creationId xmlns:a16="http://schemas.microsoft.com/office/drawing/2014/main" id="{BC433B2A-1C8B-720A-F578-6B9078747DC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1" name="Freeform 754">
              <a:extLst>
                <a:ext uri="{FF2B5EF4-FFF2-40B4-BE49-F238E27FC236}">
                  <a16:creationId xmlns:a16="http://schemas.microsoft.com/office/drawing/2014/main" id="{8BE0C730-63CB-2238-08D2-0CC1DBB52585}"/>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2" name="Freeform 755">
              <a:extLst>
                <a:ext uri="{FF2B5EF4-FFF2-40B4-BE49-F238E27FC236}">
                  <a16:creationId xmlns:a16="http://schemas.microsoft.com/office/drawing/2014/main" id="{3A687182-9F59-4ABF-F35E-EBB60211164A}"/>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3" name="Freeform 756">
              <a:extLst>
                <a:ext uri="{FF2B5EF4-FFF2-40B4-BE49-F238E27FC236}">
                  <a16:creationId xmlns:a16="http://schemas.microsoft.com/office/drawing/2014/main" id="{22C4F98D-D540-96B4-D957-263A9B9B406A}"/>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4" name="Freeform 757">
              <a:extLst>
                <a:ext uri="{FF2B5EF4-FFF2-40B4-BE49-F238E27FC236}">
                  <a16:creationId xmlns:a16="http://schemas.microsoft.com/office/drawing/2014/main" id="{9CA7C662-6510-8509-3832-EF295C3C6D65}"/>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5" name="Freeform 758">
              <a:extLst>
                <a:ext uri="{FF2B5EF4-FFF2-40B4-BE49-F238E27FC236}">
                  <a16:creationId xmlns:a16="http://schemas.microsoft.com/office/drawing/2014/main" id="{562D68FC-D01E-D4B3-0C98-582C3F8FBF0C}"/>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6" name="Freeform 759">
              <a:extLst>
                <a:ext uri="{FF2B5EF4-FFF2-40B4-BE49-F238E27FC236}">
                  <a16:creationId xmlns:a16="http://schemas.microsoft.com/office/drawing/2014/main" id="{491A4BB7-05EF-6AAE-964C-4C2C016C6BD0}"/>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7" name="Freeform 760">
              <a:extLst>
                <a:ext uri="{FF2B5EF4-FFF2-40B4-BE49-F238E27FC236}">
                  <a16:creationId xmlns:a16="http://schemas.microsoft.com/office/drawing/2014/main" id="{6DF3FE89-3E9A-C85A-9BBB-32CBE28D92BF}"/>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8" name="Freeform 761">
              <a:extLst>
                <a:ext uri="{FF2B5EF4-FFF2-40B4-BE49-F238E27FC236}">
                  <a16:creationId xmlns:a16="http://schemas.microsoft.com/office/drawing/2014/main" id="{628A9ADC-43E8-C79C-1B82-0988DCAEA8AB}"/>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9" name="Freeform 762">
              <a:extLst>
                <a:ext uri="{FF2B5EF4-FFF2-40B4-BE49-F238E27FC236}">
                  <a16:creationId xmlns:a16="http://schemas.microsoft.com/office/drawing/2014/main" id="{AFFB3628-2051-A2A3-EF18-6C6E78BB24C4}"/>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0" name="Freeform 763">
              <a:extLst>
                <a:ext uri="{FF2B5EF4-FFF2-40B4-BE49-F238E27FC236}">
                  <a16:creationId xmlns:a16="http://schemas.microsoft.com/office/drawing/2014/main" id="{0A089D23-1086-C5C7-9015-91C3CD3A3AF1}"/>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1" name="Freeform 764">
              <a:extLst>
                <a:ext uri="{FF2B5EF4-FFF2-40B4-BE49-F238E27FC236}">
                  <a16:creationId xmlns:a16="http://schemas.microsoft.com/office/drawing/2014/main" id="{D171A614-676F-F426-32C8-59CCB6986A7A}"/>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2" name="Freeform 765">
              <a:extLst>
                <a:ext uri="{FF2B5EF4-FFF2-40B4-BE49-F238E27FC236}">
                  <a16:creationId xmlns:a16="http://schemas.microsoft.com/office/drawing/2014/main" id="{CD321D23-E410-8952-2A27-C407E2EB2EE2}"/>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3" name="Freeform 766">
              <a:extLst>
                <a:ext uri="{FF2B5EF4-FFF2-40B4-BE49-F238E27FC236}">
                  <a16:creationId xmlns:a16="http://schemas.microsoft.com/office/drawing/2014/main" id="{4EBFEB8D-1D05-9043-C9C9-F6C502E97FB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4" name="Freeform 767">
              <a:extLst>
                <a:ext uri="{FF2B5EF4-FFF2-40B4-BE49-F238E27FC236}">
                  <a16:creationId xmlns:a16="http://schemas.microsoft.com/office/drawing/2014/main" id="{05D3B33C-91CB-6B95-A4C7-B0B5785F96DE}"/>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5" name="Freeform 768">
              <a:extLst>
                <a:ext uri="{FF2B5EF4-FFF2-40B4-BE49-F238E27FC236}">
                  <a16:creationId xmlns:a16="http://schemas.microsoft.com/office/drawing/2014/main" id="{50B5877C-2CA4-A527-E3E4-C4560F333D6F}"/>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6" name="Freeform 769">
              <a:extLst>
                <a:ext uri="{FF2B5EF4-FFF2-40B4-BE49-F238E27FC236}">
                  <a16:creationId xmlns:a16="http://schemas.microsoft.com/office/drawing/2014/main" id="{897EB3E9-6042-31B6-EFC6-4C1ABB93CDC0}"/>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7" name="Freeform 770">
              <a:extLst>
                <a:ext uri="{FF2B5EF4-FFF2-40B4-BE49-F238E27FC236}">
                  <a16:creationId xmlns:a16="http://schemas.microsoft.com/office/drawing/2014/main" id="{5702D613-F2EE-CBBA-2E62-97C2CAE13868}"/>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8" name="Freeform 771">
              <a:extLst>
                <a:ext uri="{FF2B5EF4-FFF2-40B4-BE49-F238E27FC236}">
                  <a16:creationId xmlns:a16="http://schemas.microsoft.com/office/drawing/2014/main" id="{0064C19E-05D7-6AF0-FD4E-A38E1180ED2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9" name="Freeform 772">
              <a:extLst>
                <a:ext uri="{FF2B5EF4-FFF2-40B4-BE49-F238E27FC236}">
                  <a16:creationId xmlns:a16="http://schemas.microsoft.com/office/drawing/2014/main" id="{147BD5E2-EBBA-A6F6-CF7C-4ADC41DB4724}"/>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0" name="Freeform 773">
              <a:extLst>
                <a:ext uri="{FF2B5EF4-FFF2-40B4-BE49-F238E27FC236}">
                  <a16:creationId xmlns:a16="http://schemas.microsoft.com/office/drawing/2014/main" id="{64B11C2E-BD22-3931-4B49-D5CABA17FE1A}"/>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1" name="Freeform 774">
              <a:extLst>
                <a:ext uri="{FF2B5EF4-FFF2-40B4-BE49-F238E27FC236}">
                  <a16:creationId xmlns:a16="http://schemas.microsoft.com/office/drawing/2014/main" id="{6D6626DD-B0B9-B8AE-539B-25643EF3DC19}"/>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2" name="Freeform 775">
              <a:extLst>
                <a:ext uri="{FF2B5EF4-FFF2-40B4-BE49-F238E27FC236}">
                  <a16:creationId xmlns:a16="http://schemas.microsoft.com/office/drawing/2014/main" id="{5C5EEDF8-D9BE-2001-ADCF-748CB1666D20}"/>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3" name="Freeform 776">
              <a:extLst>
                <a:ext uri="{FF2B5EF4-FFF2-40B4-BE49-F238E27FC236}">
                  <a16:creationId xmlns:a16="http://schemas.microsoft.com/office/drawing/2014/main" id="{D2E44D97-B364-7071-6F6A-7E4CD059DD0B}"/>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4" name="Freeform 777">
              <a:extLst>
                <a:ext uri="{FF2B5EF4-FFF2-40B4-BE49-F238E27FC236}">
                  <a16:creationId xmlns:a16="http://schemas.microsoft.com/office/drawing/2014/main" id="{FF9AEB29-7670-AFC2-C780-FB89A719264D}"/>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5" name="Freeform 778">
              <a:extLst>
                <a:ext uri="{FF2B5EF4-FFF2-40B4-BE49-F238E27FC236}">
                  <a16:creationId xmlns:a16="http://schemas.microsoft.com/office/drawing/2014/main" id="{3843B326-181B-CE1B-28CA-ECD774C99BA3}"/>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6" name="Freeform 779">
              <a:extLst>
                <a:ext uri="{FF2B5EF4-FFF2-40B4-BE49-F238E27FC236}">
                  <a16:creationId xmlns:a16="http://schemas.microsoft.com/office/drawing/2014/main" id="{B0EC037B-C3C5-0ECD-958F-12E36EE8FFFD}"/>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7" name="Freeform 780">
              <a:extLst>
                <a:ext uri="{FF2B5EF4-FFF2-40B4-BE49-F238E27FC236}">
                  <a16:creationId xmlns:a16="http://schemas.microsoft.com/office/drawing/2014/main" id="{F73FCB6C-8905-762A-14A2-DBB5D6AA36E3}"/>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8" name="Freeform 781">
              <a:extLst>
                <a:ext uri="{FF2B5EF4-FFF2-40B4-BE49-F238E27FC236}">
                  <a16:creationId xmlns:a16="http://schemas.microsoft.com/office/drawing/2014/main" id="{355B6D82-006E-E22A-1F72-BE55BEC391D9}"/>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9" name="Freeform 782">
              <a:extLst>
                <a:ext uri="{FF2B5EF4-FFF2-40B4-BE49-F238E27FC236}">
                  <a16:creationId xmlns:a16="http://schemas.microsoft.com/office/drawing/2014/main" id="{56BF2F8E-64F5-D488-35A2-600D67B01219}"/>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0" name="Freeform 783">
              <a:extLst>
                <a:ext uri="{FF2B5EF4-FFF2-40B4-BE49-F238E27FC236}">
                  <a16:creationId xmlns:a16="http://schemas.microsoft.com/office/drawing/2014/main" id="{58C0839F-95CC-4F02-8D01-A1B270319D38}"/>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1" name="Freeform 784">
              <a:extLst>
                <a:ext uri="{FF2B5EF4-FFF2-40B4-BE49-F238E27FC236}">
                  <a16:creationId xmlns:a16="http://schemas.microsoft.com/office/drawing/2014/main" id="{0520A7BB-D9AF-7C42-4C77-7A16000DB162}"/>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2" name="Freeform 785">
              <a:extLst>
                <a:ext uri="{FF2B5EF4-FFF2-40B4-BE49-F238E27FC236}">
                  <a16:creationId xmlns:a16="http://schemas.microsoft.com/office/drawing/2014/main" id="{43A4C9B9-818D-11FB-314B-21A330544D55}"/>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3" name="Freeform 786">
              <a:extLst>
                <a:ext uri="{FF2B5EF4-FFF2-40B4-BE49-F238E27FC236}">
                  <a16:creationId xmlns:a16="http://schemas.microsoft.com/office/drawing/2014/main" id="{334C5164-F5E2-F0B8-0781-72A67B180BB0}"/>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4" name="Freeform 787">
              <a:extLst>
                <a:ext uri="{FF2B5EF4-FFF2-40B4-BE49-F238E27FC236}">
                  <a16:creationId xmlns:a16="http://schemas.microsoft.com/office/drawing/2014/main" id="{59E1E4F9-C7F0-A829-401E-74AAC779EF51}"/>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5" name="Freeform 788">
              <a:extLst>
                <a:ext uri="{FF2B5EF4-FFF2-40B4-BE49-F238E27FC236}">
                  <a16:creationId xmlns:a16="http://schemas.microsoft.com/office/drawing/2014/main" id="{C00EA3FD-DF9D-63C5-2296-1AD85C5DA33A}"/>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6" name="Freeform 789">
              <a:extLst>
                <a:ext uri="{FF2B5EF4-FFF2-40B4-BE49-F238E27FC236}">
                  <a16:creationId xmlns:a16="http://schemas.microsoft.com/office/drawing/2014/main" id="{A3A93691-BFEA-1383-0A52-EBFB887BBEDA}"/>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7" name="Freeform 790">
              <a:extLst>
                <a:ext uri="{FF2B5EF4-FFF2-40B4-BE49-F238E27FC236}">
                  <a16:creationId xmlns:a16="http://schemas.microsoft.com/office/drawing/2014/main" id="{DEB78A4B-F23F-B4C8-F670-A2C940332F25}"/>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8" name="Freeform 791">
              <a:extLst>
                <a:ext uri="{FF2B5EF4-FFF2-40B4-BE49-F238E27FC236}">
                  <a16:creationId xmlns:a16="http://schemas.microsoft.com/office/drawing/2014/main" id="{E812FF01-9874-CB3F-F822-1C4E0E4A824B}"/>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9" name="Freeform 792">
              <a:extLst>
                <a:ext uri="{FF2B5EF4-FFF2-40B4-BE49-F238E27FC236}">
                  <a16:creationId xmlns:a16="http://schemas.microsoft.com/office/drawing/2014/main" id="{B1E919BE-A9E9-FBDF-E1F3-EEEC92B7CC0C}"/>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0" name="Freeform 793">
              <a:extLst>
                <a:ext uri="{FF2B5EF4-FFF2-40B4-BE49-F238E27FC236}">
                  <a16:creationId xmlns:a16="http://schemas.microsoft.com/office/drawing/2014/main" id="{1B2D53D9-F556-B5F2-A8D3-4380B7A92472}"/>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1" name="Freeform 794">
              <a:extLst>
                <a:ext uri="{FF2B5EF4-FFF2-40B4-BE49-F238E27FC236}">
                  <a16:creationId xmlns:a16="http://schemas.microsoft.com/office/drawing/2014/main" id="{EB310769-1A08-18C5-4DC4-C2240C6E43E9}"/>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2" name="Freeform 795">
              <a:extLst>
                <a:ext uri="{FF2B5EF4-FFF2-40B4-BE49-F238E27FC236}">
                  <a16:creationId xmlns:a16="http://schemas.microsoft.com/office/drawing/2014/main" id="{4A5D3955-CF82-D850-F377-11B0385EAE95}"/>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3" name="Freeform 796">
              <a:extLst>
                <a:ext uri="{FF2B5EF4-FFF2-40B4-BE49-F238E27FC236}">
                  <a16:creationId xmlns:a16="http://schemas.microsoft.com/office/drawing/2014/main" id="{BE0FE8F3-5051-E803-F8A0-16C01ABB98CB}"/>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4" name="Freeform 797">
              <a:extLst>
                <a:ext uri="{FF2B5EF4-FFF2-40B4-BE49-F238E27FC236}">
                  <a16:creationId xmlns:a16="http://schemas.microsoft.com/office/drawing/2014/main" id="{5EE31701-1589-4976-4BFE-FBD28617C0A8}"/>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5" name="Freeform 798">
              <a:extLst>
                <a:ext uri="{FF2B5EF4-FFF2-40B4-BE49-F238E27FC236}">
                  <a16:creationId xmlns:a16="http://schemas.microsoft.com/office/drawing/2014/main" id="{79DF1E75-2FD9-CB11-091A-19FB9F2CE283}"/>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6" name="Freeform 799">
              <a:extLst>
                <a:ext uri="{FF2B5EF4-FFF2-40B4-BE49-F238E27FC236}">
                  <a16:creationId xmlns:a16="http://schemas.microsoft.com/office/drawing/2014/main" id="{83BEB472-E827-4BBC-5A3F-9C3C8B0E84A2}"/>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7" name="Freeform 800">
              <a:extLst>
                <a:ext uri="{FF2B5EF4-FFF2-40B4-BE49-F238E27FC236}">
                  <a16:creationId xmlns:a16="http://schemas.microsoft.com/office/drawing/2014/main" id="{79834737-A12C-726C-DE2A-9A62BA87BD7D}"/>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8" name="Freeform 801">
              <a:extLst>
                <a:ext uri="{FF2B5EF4-FFF2-40B4-BE49-F238E27FC236}">
                  <a16:creationId xmlns:a16="http://schemas.microsoft.com/office/drawing/2014/main" id="{1DDECCCC-AD91-B5AD-59AA-6F765B1573CC}"/>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9" name="Freeform 802">
              <a:extLst>
                <a:ext uri="{FF2B5EF4-FFF2-40B4-BE49-F238E27FC236}">
                  <a16:creationId xmlns:a16="http://schemas.microsoft.com/office/drawing/2014/main" id="{6BDD735B-A66C-191C-D1BC-443A6316ECCF}"/>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0" name="Freeform 803">
              <a:extLst>
                <a:ext uri="{FF2B5EF4-FFF2-40B4-BE49-F238E27FC236}">
                  <a16:creationId xmlns:a16="http://schemas.microsoft.com/office/drawing/2014/main" id="{3BDD5ECD-807B-F8E1-026E-DECC59BB6269}"/>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1" name="Freeform 804">
              <a:extLst>
                <a:ext uri="{FF2B5EF4-FFF2-40B4-BE49-F238E27FC236}">
                  <a16:creationId xmlns:a16="http://schemas.microsoft.com/office/drawing/2014/main" id="{00EF709C-F97D-2692-FCD2-228DF86C6F65}"/>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2" name="Freeform 805">
              <a:extLst>
                <a:ext uri="{FF2B5EF4-FFF2-40B4-BE49-F238E27FC236}">
                  <a16:creationId xmlns:a16="http://schemas.microsoft.com/office/drawing/2014/main" id="{9F9A1022-8B98-3682-BF75-7CD428A321F3}"/>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3" name="Freeform 806">
              <a:extLst>
                <a:ext uri="{FF2B5EF4-FFF2-40B4-BE49-F238E27FC236}">
                  <a16:creationId xmlns:a16="http://schemas.microsoft.com/office/drawing/2014/main" id="{FF8BEE01-10CD-0783-8A8F-974EC9DC527F}"/>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4" name="Freeform 807">
              <a:extLst>
                <a:ext uri="{FF2B5EF4-FFF2-40B4-BE49-F238E27FC236}">
                  <a16:creationId xmlns:a16="http://schemas.microsoft.com/office/drawing/2014/main" id="{12E98D5B-A276-6BC1-A849-D080F3B13365}"/>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sp>
          <p:nvSpPr>
            <p:cNvPr id="135" name="Freeform 808">
              <a:extLst>
                <a:ext uri="{FF2B5EF4-FFF2-40B4-BE49-F238E27FC236}">
                  <a16:creationId xmlns:a16="http://schemas.microsoft.com/office/drawing/2014/main" id="{2C3CE9CB-CE62-04FD-7139-DD8221D754E4}"/>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6" name="Freeform 809">
              <a:extLst>
                <a:ext uri="{FF2B5EF4-FFF2-40B4-BE49-F238E27FC236}">
                  <a16:creationId xmlns:a16="http://schemas.microsoft.com/office/drawing/2014/main" id="{AB51CE0A-E63B-4F8E-BEA4-AD53234FDA9D}"/>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7" name="Freeform 810">
              <a:extLst>
                <a:ext uri="{FF2B5EF4-FFF2-40B4-BE49-F238E27FC236}">
                  <a16:creationId xmlns:a16="http://schemas.microsoft.com/office/drawing/2014/main" id="{68008938-F48C-0E39-2BCA-C94D33940C11}"/>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8" name="Freeform 811">
              <a:extLst>
                <a:ext uri="{FF2B5EF4-FFF2-40B4-BE49-F238E27FC236}">
                  <a16:creationId xmlns:a16="http://schemas.microsoft.com/office/drawing/2014/main" id="{F86BF458-12E0-5E5F-81E7-6873C6B463E7}"/>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9" name="Freeform 812">
              <a:extLst>
                <a:ext uri="{FF2B5EF4-FFF2-40B4-BE49-F238E27FC236}">
                  <a16:creationId xmlns:a16="http://schemas.microsoft.com/office/drawing/2014/main" id="{5F87F1D0-B231-B651-7D3F-CE657577E8F9}"/>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0" name="Freeform 813">
              <a:extLst>
                <a:ext uri="{FF2B5EF4-FFF2-40B4-BE49-F238E27FC236}">
                  <a16:creationId xmlns:a16="http://schemas.microsoft.com/office/drawing/2014/main" id="{9911768D-3F91-070F-B4E5-9B06B2B37F2E}"/>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1" name="Freeform 814">
              <a:extLst>
                <a:ext uri="{FF2B5EF4-FFF2-40B4-BE49-F238E27FC236}">
                  <a16:creationId xmlns:a16="http://schemas.microsoft.com/office/drawing/2014/main" id="{ADFEBB9E-9D72-557D-5665-53023793B03B}"/>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sp>
        <p:nvSpPr>
          <p:cNvPr id="142" name="Red text">
            <a:extLst>
              <a:ext uri="{FF2B5EF4-FFF2-40B4-BE49-F238E27FC236}">
                <a16:creationId xmlns:a16="http://schemas.microsoft.com/office/drawing/2014/main" id="{13D57CE8-08A6-5BC5-BFB2-12E5CBC86963}"/>
              </a:ext>
            </a:extLst>
          </p:cNvPr>
          <p:cNvSpPr txBox="1"/>
          <p:nvPr/>
        </p:nvSpPr>
        <p:spPr>
          <a:xfrm>
            <a:off x="6137728" y="1817728"/>
            <a:ext cx="3664868"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Reversible</a:t>
            </a:r>
          </a:p>
        </p:txBody>
      </p:sp>
      <p:sp>
        <p:nvSpPr>
          <p:cNvPr id="143" name="TextBox 142">
            <a:extLst>
              <a:ext uri="{FF2B5EF4-FFF2-40B4-BE49-F238E27FC236}">
                <a16:creationId xmlns:a16="http://schemas.microsoft.com/office/drawing/2014/main" id="{77F8C495-B776-22C5-A6C9-DA281140AC05}"/>
              </a:ext>
            </a:extLst>
          </p:cNvPr>
          <p:cNvSpPr txBox="1"/>
          <p:nvPr/>
        </p:nvSpPr>
        <p:spPr>
          <a:xfrm>
            <a:off x="4039980" y="4426483"/>
            <a:ext cx="9227791" cy="400110"/>
          </a:xfrm>
          <a:prstGeom prst="rect">
            <a:avLst/>
          </a:prstGeom>
          <a:noFill/>
        </p:spPr>
        <p:txBody>
          <a:bodyPr wrap="square">
            <a:spAutoFit/>
          </a:bodyPr>
          <a:lstStyle/>
          <a:p>
            <a:r>
              <a:rPr lang="en-US" sz="2000" dirty="0">
                <a:solidFill>
                  <a:srgbClr val="FFFFFF"/>
                </a:solidFill>
              </a:rPr>
              <a:t>5BD06EA1A11ABF9ABB95A71AF24CF35FFB402CF4168BAF0382BEC264C59D4F2B</a:t>
            </a:r>
          </a:p>
        </p:txBody>
      </p:sp>
      <p:sp>
        <p:nvSpPr>
          <p:cNvPr id="144" name="TextBox 143">
            <a:extLst>
              <a:ext uri="{FF2B5EF4-FFF2-40B4-BE49-F238E27FC236}">
                <a16:creationId xmlns:a16="http://schemas.microsoft.com/office/drawing/2014/main" id="{7E4F52C5-65C3-B958-077C-3FDBAB42F2E0}"/>
              </a:ext>
            </a:extLst>
          </p:cNvPr>
          <p:cNvSpPr txBox="1"/>
          <p:nvPr/>
        </p:nvSpPr>
        <p:spPr>
          <a:xfrm>
            <a:off x="4038353" y="4118072"/>
            <a:ext cx="1242851" cy="400110"/>
          </a:xfrm>
          <a:prstGeom prst="rect">
            <a:avLst/>
          </a:prstGeom>
          <a:noFill/>
        </p:spPr>
        <p:txBody>
          <a:bodyPr wrap="square">
            <a:spAutoFit/>
          </a:bodyPr>
          <a:lstStyle/>
          <a:p>
            <a:r>
              <a:rPr lang="en-US" sz="2000" dirty="0">
                <a:solidFill>
                  <a:srgbClr val="FF823A"/>
                </a:solidFill>
              </a:rPr>
              <a:t>SHA-256</a:t>
            </a:r>
          </a:p>
        </p:txBody>
      </p:sp>
      <p:grpSp>
        <p:nvGrpSpPr>
          <p:cNvPr id="145" name="Arrow">
            <a:extLst>
              <a:ext uri="{FF2B5EF4-FFF2-40B4-BE49-F238E27FC236}">
                <a16:creationId xmlns:a16="http://schemas.microsoft.com/office/drawing/2014/main" id="{176E3D99-31B6-F345-26ED-3E636E7730AA}"/>
              </a:ext>
            </a:extLst>
          </p:cNvPr>
          <p:cNvGrpSpPr>
            <a:grpSpLocks noChangeAspect="1"/>
          </p:cNvGrpSpPr>
          <p:nvPr/>
        </p:nvGrpSpPr>
        <p:grpSpPr bwMode="auto">
          <a:xfrm rot="5112093">
            <a:off x="5222344" y="4940721"/>
            <a:ext cx="904172" cy="943180"/>
            <a:chOff x="1328" y="0"/>
            <a:chExt cx="3106" cy="3240"/>
          </a:xfrm>
          <a:solidFill>
            <a:srgbClr val="FF823A"/>
          </a:solidFill>
        </p:grpSpPr>
        <p:sp>
          <p:nvSpPr>
            <p:cNvPr id="146" name="Freeform 716">
              <a:extLst>
                <a:ext uri="{FF2B5EF4-FFF2-40B4-BE49-F238E27FC236}">
                  <a16:creationId xmlns:a16="http://schemas.microsoft.com/office/drawing/2014/main" id="{730BBFE2-E296-06E3-A39F-0FB8C4FB03FD}"/>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7" name="Freeform 717">
              <a:extLst>
                <a:ext uri="{FF2B5EF4-FFF2-40B4-BE49-F238E27FC236}">
                  <a16:creationId xmlns:a16="http://schemas.microsoft.com/office/drawing/2014/main" id="{88A80671-097E-ABBC-0B8B-979B6CAD0A00}"/>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8" name="Freeform 718">
              <a:extLst>
                <a:ext uri="{FF2B5EF4-FFF2-40B4-BE49-F238E27FC236}">
                  <a16:creationId xmlns:a16="http://schemas.microsoft.com/office/drawing/2014/main" id="{099D1DB8-28AF-E4B2-6CEA-BA0A9652EC57}"/>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9" name="Freeform 719">
              <a:extLst>
                <a:ext uri="{FF2B5EF4-FFF2-40B4-BE49-F238E27FC236}">
                  <a16:creationId xmlns:a16="http://schemas.microsoft.com/office/drawing/2014/main" id="{D7770440-2D08-5E04-19B9-11C683BC4C8F}"/>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0" name="Freeform 720">
              <a:extLst>
                <a:ext uri="{FF2B5EF4-FFF2-40B4-BE49-F238E27FC236}">
                  <a16:creationId xmlns:a16="http://schemas.microsoft.com/office/drawing/2014/main" id="{6509B209-21A1-B877-29D1-BAF8DC80AE6E}"/>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1" name="Freeform 721">
              <a:extLst>
                <a:ext uri="{FF2B5EF4-FFF2-40B4-BE49-F238E27FC236}">
                  <a16:creationId xmlns:a16="http://schemas.microsoft.com/office/drawing/2014/main" id="{73496B02-B21F-5761-5028-35F7D5B6F0D5}"/>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2" name="Freeform 722">
              <a:extLst>
                <a:ext uri="{FF2B5EF4-FFF2-40B4-BE49-F238E27FC236}">
                  <a16:creationId xmlns:a16="http://schemas.microsoft.com/office/drawing/2014/main" id="{B48B8948-2A41-1DF3-3291-58072875A60E}"/>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3" name="Freeform 723">
              <a:extLst>
                <a:ext uri="{FF2B5EF4-FFF2-40B4-BE49-F238E27FC236}">
                  <a16:creationId xmlns:a16="http://schemas.microsoft.com/office/drawing/2014/main" id="{F4766812-88D1-A23A-8073-A9CE413526B5}"/>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4" name="Freeform 724">
              <a:extLst>
                <a:ext uri="{FF2B5EF4-FFF2-40B4-BE49-F238E27FC236}">
                  <a16:creationId xmlns:a16="http://schemas.microsoft.com/office/drawing/2014/main" id="{A9A31451-20F3-8004-4C55-8DD7CCA23F76}"/>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5" name="Freeform 725">
              <a:extLst>
                <a:ext uri="{FF2B5EF4-FFF2-40B4-BE49-F238E27FC236}">
                  <a16:creationId xmlns:a16="http://schemas.microsoft.com/office/drawing/2014/main" id="{3D8FEE6F-5BC8-2680-69D1-FE2F8D3D099D}"/>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6" name="Freeform 726">
              <a:extLst>
                <a:ext uri="{FF2B5EF4-FFF2-40B4-BE49-F238E27FC236}">
                  <a16:creationId xmlns:a16="http://schemas.microsoft.com/office/drawing/2014/main" id="{CD39F7DA-D4ED-CA45-4907-53DA908AA7D3}"/>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7" name="Freeform 727">
              <a:extLst>
                <a:ext uri="{FF2B5EF4-FFF2-40B4-BE49-F238E27FC236}">
                  <a16:creationId xmlns:a16="http://schemas.microsoft.com/office/drawing/2014/main" id="{9C103592-FE83-E339-E935-D06D8AEF3F99}"/>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8" name="Freeform 728">
              <a:extLst>
                <a:ext uri="{FF2B5EF4-FFF2-40B4-BE49-F238E27FC236}">
                  <a16:creationId xmlns:a16="http://schemas.microsoft.com/office/drawing/2014/main" id="{1866130B-A528-E980-9EDC-1A41A955F121}"/>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9" name="Freeform 729">
              <a:extLst>
                <a:ext uri="{FF2B5EF4-FFF2-40B4-BE49-F238E27FC236}">
                  <a16:creationId xmlns:a16="http://schemas.microsoft.com/office/drawing/2014/main" id="{71CFCCDD-D3FA-25EE-7754-FF3C26280871}"/>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0" name="Freeform 730">
              <a:extLst>
                <a:ext uri="{FF2B5EF4-FFF2-40B4-BE49-F238E27FC236}">
                  <a16:creationId xmlns:a16="http://schemas.microsoft.com/office/drawing/2014/main" id="{31E608EF-444D-15F7-D095-566316D5BAB7}"/>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1" name="Freeform 731">
              <a:extLst>
                <a:ext uri="{FF2B5EF4-FFF2-40B4-BE49-F238E27FC236}">
                  <a16:creationId xmlns:a16="http://schemas.microsoft.com/office/drawing/2014/main" id="{75FCBCFB-B0E3-D555-7FB3-AF96A9B7E2E2}"/>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2" name="Freeform 732">
              <a:extLst>
                <a:ext uri="{FF2B5EF4-FFF2-40B4-BE49-F238E27FC236}">
                  <a16:creationId xmlns:a16="http://schemas.microsoft.com/office/drawing/2014/main" id="{71A03AF9-6C07-C38F-FA34-2B6D009D0DB6}"/>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3" name="Freeform 733">
              <a:extLst>
                <a:ext uri="{FF2B5EF4-FFF2-40B4-BE49-F238E27FC236}">
                  <a16:creationId xmlns:a16="http://schemas.microsoft.com/office/drawing/2014/main" id="{DB27BBCF-D30B-4F3B-4532-64F6DBC2EE19}"/>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4" name="Freeform 734">
              <a:extLst>
                <a:ext uri="{FF2B5EF4-FFF2-40B4-BE49-F238E27FC236}">
                  <a16:creationId xmlns:a16="http://schemas.microsoft.com/office/drawing/2014/main" id="{4B88361D-F87B-E62E-E301-DA52CC46E4F1}"/>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5" name="Freeform 735">
              <a:extLst>
                <a:ext uri="{FF2B5EF4-FFF2-40B4-BE49-F238E27FC236}">
                  <a16:creationId xmlns:a16="http://schemas.microsoft.com/office/drawing/2014/main" id="{8A3FE1A8-6698-35CF-27A6-28AF1B8C4AF5}"/>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6" name="Freeform 736">
              <a:extLst>
                <a:ext uri="{FF2B5EF4-FFF2-40B4-BE49-F238E27FC236}">
                  <a16:creationId xmlns:a16="http://schemas.microsoft.com/office/drawing/2014/main" id="{5E736F25-A13D-9B31-D0B4-FA6D9FFE3310}"/>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7" name="Freeform 737">
              <a:extLst>
                <a:ext uri="{FF2B5EF4-FFF2-40B4-BE49-F238E27FC236}">
                  <a16:creationId xmlns:a16="http://schemas.microsoft.com/office/drawing/2014/main" id="{324D8308-2FCF-A30B-733D-4FDA7F19B7CD}"/>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8" name="Freeform 738">
              <a:extLst>
                <a:ext uri="{FF2B5EF4-FFF2-40B4-BE49-F238E27FC236}">
                  <a16:creationId xmlns:a16="http://schemas.microsoft.com/office/drawing/2014/main" id="{1D6C4858-28AF-E9ED-E2D6-65443132FFCE}"/>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9" name="Freeform 739">
              <a:extLst>
                <a:ext uri="{FF2B5EF4-FFF2-40B4-BE49-F238E27FC236}">
                  <a16:creationId xmlns:a16="http://schemas.microsoft.com/office/drawing/2014/main" id="{5154B593-7AA9-879B-D647-0EA59C5908F9}"/>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0" name="Freeform 740">
              <a:extLst>
                <a:ext uri="{FF2B5EF4-FFF2-40B4-BE49-F238E27FC236}">
                  <a16:creationId xmlns:a16="http://schemas.microsoft.com/office/drawing/2014/main" id="{799CE4A0-5CAA-9B8B-9C26-F78EACDB6739}"/>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1" name="Freeform 741">
              <a:extLst>
                <a:ext uri="{FF2B5EF4-FFF2-40B4-BE49-F238E27FC236}">
                  <a16:creationId xmlns:a16="http://schemas.microsoft.com/office/drawing/2014/main" id="{7E0B109D-1471-6D8F-D1D4-945444871A5C}"/>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2" name="Freeform 742">
              <a:extLst>
                <a:ext uri="{FF2B5EF4-FFF2-40B4-BE49-F238E27FC236}">
                  <a16:creationId xmlns:a16="http://schemas.microsoft.com/office/drawing/2014/main" id="{3AD93AE8-ADD8-244E-FAEC-B00A209DEA61}"/>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3" name="Freeform 743">
              <a:extLst>
                <a:ext uri="{FF2B5EF4-FFF2-40B4-BE49-F238E27FC236}">
                  <a16:creationId xmlns:a16="http://schemas.microsoft.com/office/drawing/2014/main" id="{9F080F93-546F-E112-CC40-A8B257FBA244}"/>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4" name="Freeform 744">
              <a:extLst>
                <a:ext uri="{FF2B5EF4-FFF2-40B4-BE49-F238E27FC236}">
                  <a16:creationId xmlns:a16="http://schemas.microsoft.com/office/drawing/2014/main" id="{07284F15-8672-A9C7-796F-EB4779894475}"/>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5" name="Freeform 745">
              <a:extLst>
                <a:ext uri="{FF2B5EF4-FFF2-40B4-BE49-F238E27FC236}">
                  <a16:creationId xmlns:a16="http://schemas.microsoft.com/office/drawing/2014/main" id="{39A45E52-ECF0-DD24-2BB1-E13ADF795C44}"/>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6" name="Freeform 746">
              <a:extLst>
                <a:ext uri="{FF2B5EF4-FFF2-40B4-BE49-F238E27FC236}">
                  <a16:creationId xmlns:a16="http://schemas.microsoft.com/office/drawing/2014/main" id="{DF9DEFFC-92A5-4733-2F65-7B206CCC74AE}"/>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7" name="Freeform 747">
              <a:extLst>
                <a:ext uri="{FF2B5EF4-FFF2-40B4-BE49-F238E27FC236}">
                  <a16:creationId xmlns:a16="http://schemas.microsoft.com/office/drawing/2014/main" id="{17CA3C3E-D782-C2AC-3840-E3143FB4EFBC}"/>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8" name="Freeform 748">
              <a:extLst>
                <a:ext uri="{FF2B5EF4-FFF2-40B4-BE49-F238E27FC236}">
                  <a16:creationId xmlns:a16="http://schemas.microsoft.com/office/drawing/2014/main" id="{839E2851-E29C-A5A8-4950-DE46254A3D5F}"/>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9" name="Freeform 749">
              <a:extLst>
                <a:ext uri="{FF2B5EF4-FFF2-40B4-BE49-F238E27FC236}">
                  <a16:creationId xmlns:a16="http://schemas.microsoft.com/office/drawing/2014/main" id="{D25F3784-6E76-0F86-67EA-A0288A6F9C60}"/>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0" name="Freeform 750">
              <a:extLst>
                <a:ext uri="{FF2B5EF4-FFF2-40B4-BE49-F238E27FC236}">
                  <a16:creationId xmlns:a16="http://schemas.microsoft.com/office/drawing/2014/main" id="{6E8A541C-11F2-F903-69B9-1307F0DB0AFF}"/>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1" name="Freeform 751">
              <a:extLst>
                <a:ext uri="{FF2B5EF4-FFF2-40B4-BE49-F238E27FC236}">
                  <a16:creationId xmlns:a16="http://schemas.microsoft.com/office/drawing/2014/main" id="{C0E9AB42-E5AB-9D45-B22E-E0750A78AC01}"/>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2" name="Freeform 752">
              <a:extLst>
                <a:ext uri="{FF2B5EF4-FFF2-40B4-BE49-F238E27FC236}">
                  <a16:creationId xmlns:a16="http://schemas.microsoft.com/office/drawing/2014/main" id="{EA6DC68E-B134-3697-51C4-94D7AE62D334}"/>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3" name="Freeform 753">
              <a:extLst>
                <a:ext uri="{FF2B5EF4-FFF2-40B4-BE49-F238E27FC236}">
                  <a16:creationId xmlns:a16="http://schemas.microsoft.com/office/drawing/2014/main" id="{5B183B6E-8F9D-ECB4-A8DA-707CD200481E}"/>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4" name="Freeform 754">
              <a:extLst>
                <a:ext uri="{FF2B5EF4-FFF2-40B4-BE49-F238E27FC236}">
                  <a16:creationId xmlns:a16="http://schemas.microsoft.com/office/drawing/2014/main" id="{356EBCCA-416D-7B00-6851-89C3690673EB}"/>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5" name="Freeform 755">
              <a:extLst>
                <a:ext uri="{FF2B5EF4-FFF2-40B4-BE49-F238E27FC236}">
                  <a16:creationId xmlns:a16="http://schemas.microsoft.com/office/drawing/2014/main" id="{166B73EF-AB26-79C9-9C18-86B9B2F1C24D}"/>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6" name="Freeform 756">
              <a:extLst>
                <a:ext uri="{FF2B5EF4-FFF2-40B4-BE49-F238E27FC236}">
                  <a16:creationId xmlns:a16="http://schemas.microsoft.com/office/drawing/2014/main" id="{C69F8B9C-ED83-5C1E-6F56-D276832D388F}"/>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7" name="Freeform 757">
              <a:extLst>
                <a:ext uri="{FF2B5EF4-FFF2-40B4-BE49-F238E27FC236}">
                  <a16:creationId xmlns:a16="http://schemas.microsoft.com/office/drawing/2014/main" id="{65EFB02D-4EFD-B81F-0BD1-5B2C7A66DDFE}"/>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8" name="Freeform 758">
              <a:extLst>
                <a:ext uri="{FF2B5EF4-FFF2-40B4-BE49-F238E27FC236}">
                  <a16:creationId xmlns:a16="http://schemas.microsoft.com/office/drawing/2014/main" id="{288772ED-EBAA-8008-F175-79F4FED6EAC5}"/>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9" name="Freeform 759">
              <a:extLst>
                <a:ext uri="{FF2B5EF4-FFF2-40B4-BE49-F238E27FC236}">
                  <a16:creationId xmlns:a16="http://schemas.microsoft.com/office/drawing/2014/main" id="{02A7645B-B08F-D48F-AD30-C499EAC4324D}"/>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0" name="Freeform 760">
              <a:extLst>
                <a:ext uri="{FF2B5EF4-FFF2-40B4-BE49-F238E27FC236}">
                  <a16:creationId xmlns:a16="http://schemas.microsoft.com/office/drawing/2014/main" id="{D7A9843D-2F80-2387-96C4-31BD9B7F2416}"/>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1" name="Freeform 761">
              <a:extLst>
                <a:ext uri="{FF2B5EF4-FFF2-40B4-BE49-F238E27FC236}">
                  <a16:creationId xmlns:a16="http://schemas.microsoft.com/office/drawing/2014/main" id="{7270D1DF-A0D9-9AA7-82FD-369AB2BB384F}"/>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2" name="Freeform 762">
              <a:extLst>
                <a:ext uri="{FF2B5EF4-FFF2-40B4-BE49-F238E27FC236}">
                  <a16:creationId xmlns:a16="http://schemas.microsoft.com/office/drawing/2014/main" id="{A71EED60-82C4-48D2-A060-27CC1CA9AB51}"/>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3" name="Freeform 763">
              <a:extLst>
                <a:ext uri="{FF2B5EF4-FFF2-40B4-BE49-F238E27FC236}">
                  <a16:creationId xmlns:a16="http://schemas.microsoft.com/office/drawing/2014/main" id="{BD653C9B-BC03-8C71-41E9-A1B9CC99A721}"/>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4" name="Freeform 764">
              <a:extLst>
                <a:ext uri="{FF2B5EF4-FFF2-40B4-BE49-F238E27FC236}">
                  <a16:creationId xmlns:a16="http://schemas.microsoft.com/office/drawing/2014/main" id="{B3AE77C4-8233-60C9-97D2-4E93983DDDC4}"/>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5" name="Freeform 765">
              <a:extLst>
                <a:ext uri="{FF2B5EF4-FFF2-40B4-BE49-F238E27FC236}">
                  <a16:creationId xmlns:a16="http://schemas.microsoft.com/office/drawing/2014/main" id="{A755B98E-BA1C-D460-03C7-C59239D2D452}"/>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6" name="Freeform 766">
              <a:extLst>
                <a:ext uri="{FF2B5EF4-FFF2-40B4-BE49-F238E27FC236}">
                  <a16:creationId xmlns:a16="http://schemas.microsoft.com/office/drawing/2014/main" id="{9D0533E4-3C6E-1C4D-5830-C75C8FC191A4}"/>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7" name="Freeform 767">
              <a:extLst>
                <a:ext uri="{FF2B5EF4-FFF2-40B4-BE49-F238E27FC236}">
                  <a16:creationId xmlns:a16="http://schemas.microsoft.com/office/drawing/2014/main" id="{2140C38A-E7A2-F0EF-4BA5-0B3223806584}"/>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8" name="Freeform 768">
              <a:extLst>
                <a:ext uri="{FF2B5EF4-FFF2-40B4-BE49-F238E27FC236}">
                  <a16:creationId xmlns:a16="http://schemas.microsoft.com/office/drawing/2014/main" id="{4FA36661-1B77-2BAB-F3A9-93343FE4212E}"/>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9" name="Freeform 769">
              <a:extLst>
                <a:ext uri="{FF2B5EF4-FFF2-40B4-BE49-F238E27FC236}">
                  <a16:creationId xmlns:a16="http://schemas.microsoft.com/office/drawing/2014/main" id="{DCC9C932-18E8-1570-BE6D-2A1831ADD4D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0" name="Freeform 770">
              <a:extLst>
                <a:ext uri="{FF2B5EF4-FFF2-40B4-BE49-F238E27FC236}">
                  <a16:creationId xmlns:a16="http://schemas.microsoft.com/office/drawing/2014/main" id="{034FFA9F-98BD-9B10-F2A6-9AEAEFF597DF}"/>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1" name="Freeform 771">
              <a:extLst>
                <a:ext uri="{FF2B5EF4-FFF2-40B4-BE49-F238E27FC236}">
                  <a16:creationId xmlns:a16="http://schemas.microsoft.com/office/drawing/2014/main" id="{0722AD4A-B003-DE7C-2712-43D16BF00EF3}"/>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2" name="Freeform 772">
              <a:extLst>
                <a:ext uri="{FF2B5EF4-FFF2-40B4-BE49-F238E27FC236}">
                  <a16:creationId xmlns:a16="http://schemas.microsoft.com/office/drawing/2014/main" id="{C623E1FE-D064-D49D-A22D-CD16BBCDC901}"/>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3" name="Freeform 773">
              <a:extLst>
                <a:ext uri="{FF2B5EF4-FFF2-40B4-BE49-F238E27FC236}">
                  <a16:creationId xmlns:a16="http://schemas.microsoft.com/office/drawing/2014/main" id="{5AE49A1E-7E75-C842-07EB-B2446F2877F4}"/>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4" name="Freeform 774">
              <a:extLst>
                <a:ext uri="{FF2B5EF4-FFF2-40B4-BE49-F238E27FC236}">
                  <a16:creationId xmlns:a16="http://schemas.microsoft.com/office/drawing/2014/main" id="{C082AC43-7458-93B3-E21A-AECEA846B50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5" name="Freeform 775">
              <a:extLst>
                <a:ext uri="{FF2B5EF4-FFF2-40B4-BE49-F238E27FC236}">
                  <a16:creationId xmlns:a16="http://schemas.microsoft.com/office/drawing/2014/main" id="{F4562624-7B9B-95B0-67BF-E4A876C5DBD3}"/>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6" name="Freeform 776">
              <a:extLst>
                <a:ext uri="{FF2B5EF4-FFF2-40B4-BE49-F238E27FC236}">
                  <a16:creationId xmlns:a16="http://schemas.microsoft.com/office/drawing/2014/main" id="{070FA5BE-4D1E-ED61-CC50-BD38F08369BC}"/>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7" name="Freeform 777">
              <a:extLst>
                <a:ext uri="{FF2B5EF4-FFF2-40B4-BE49-F238E27FC236}">
                  <a16:creationId xmlns:a16="http://schemas.microsoft.com/office/drawing/2014/main" id="{21C2880E-807D-79C9-7584-D64E865D9BB7}"/>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8" name="Freeform 778">
              <a:extLst>
                <a:ext uri="{FF2B5EF4-FFF2-40B4-BE49-F238E27FC236}">
                  <a16:creationId xmlns:a16="http://schemas.microsoft.com/office/drawing/2014/main" id="{2A6ACA4E-36E0-25DD-6815-D41F1079B992}"/>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9" name="Freeform 779">
              <a:extLst>
                <a:ext uri="{FF2B5EF4-FFF2-40B4-BE49-F238E27FC236}">
                  <a16:creationId xmlns:a16="http://schemas.microsoft.com/office/drawing/2014/main" id="{1B20033E-162D-8E9C-D754-F285D8EB9117}"/>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0" name="Freeform 780">
              <a:extLst>
                <a:ext uri="{FF2B5EF4-FFF2-40B4-BE49-F238E27FC236}">
                  <a16:creationId xmlns:a16="http://schemas.microsoft.com/office/drawing/2014/main" id="{42BCB2C9-E74E-C0BE-5309-93E98DA62F27}"/>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1" name="Freeform 781">
              <a:extLst>
                <a:ext uri="{FF2B5EF4-FFF2-40B4-BE49-F238E27FC236}">
                  <a16:creationId xmlns:a16="http://schemas.microsoft.com/office/drawing/2014/main" id="{CA1840FB-7D52-A8F0-9FC4-61850C37E123}"/>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2" name="Freeform 782">
              <a:extLst>
                <a:ext uri="{FF2B5EF4-FFF2-40B4-BE49-F238E27FC236}">
                  <a16:creationId xmlns:a16="http://schemas.microsoft.com/office/drawing/2014/main" id="{5A7DC88B-35A7-C137-8A71-537058F65FC5}"/>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3" name="Freeform 783">
              <a:extLst>
                <a:ext uri="{FF2B5EF4-FFF2-40B4-BE49-F238E27FC236}">
                  <a16:creationId xmlns:a16="http://schemas.microsoft.com/office/drawing/2014/main" id="{44F33937-B750-1BAC-D6B6-AA2C86DE2065}"/>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4" name="Freeform 784">
              <a:extLst>
                <a:ext uri="{FF2B5EF4-FFF2-40B4-BE49-F238E27FC236}">
                  <a16:creationId xmlns:a16="http://schemas.microsoft.com/office/drawing/2014/main" id="{20D5AE05-C1C8-F483-7F53-E8AC099F4B0F}"/>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5" name="Freeform 785">
              <a:extLst>
                <a:ext uri="{FF2B5EF4-FFF2-40B4-BE49-F238E27FC236}">
                  <a16:creationId xmlns:a16="http://schemas.microsoft.com/office/drawing/2014/main" id="{34282A35-ACB6-BA32-FB3F-EBD6A1B46190}"/>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6" name="Freeform 786">
              <a:extLst>
                <a:ext uri="{FF2B5EF4-FFF2-40B4-BE49-F238E27FC236}">
                  <a16:creationId xmlns:a16="http://schemas.microsoft.com/office/drawing/2014/main" id="{47428F64-B744-AB02-0AED-8A289691CF42}"/>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7" name="Freeform 787">
              <a:extLst>
                <a:ext uri="{FF2B5EF4-FFF2-40B4-BE49-F238E27FC236}">
                  <a16:creationId xmlns:a16="http://schemas.microsoft.com/office/drawing/2014/main" id="{0B637577-5104-FE65-5F67-419B546F0162}"/>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8" name="Freeform 788">
              <a:extLst>
                <a:ext uri="{FF2B5EF4-FFF2-40B4-BE49-F238E27FC236}">
                  <a16:creationId xmlns:a16="http://schemas.microsoft.com/office/drawing/2014/main" id="{EC1849DE-A4B9-4DA6-A633-43DACD875883}"/>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9" name="Freeform 789">
              <a:extLst>
                <a:ext uri="{FF2B5EF4-FFF2-40B4-BE49-F238E27FC236}">
                  <a16:creationId xmlns:a16="http://schemas.microsoft.com/office/drawing/2014/main" id="{D4652541-0168-002E-DCD4-F2295C825E14}"/>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0" name="Freeform 790">
              <a:extLst>
                <a:ext uri="{FF2B5EF4-FFF2-40B4-BE49-F238E27FC236}">
                  <a16:creationId xmlns:a16="http://schemas.microsoft.com/office/drawing/2014/main" id="{0CD6CE45-E7A5-0DC1-6EDD-B7BE018C9D88}"/>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1" name="Freeform 791">
              <a:extLst>
                <a:ext uri="{FF2B5EF4-FFF2-40B4-BE49-F238E27FC236}">
                  <a16:creationId xmlns:a16="http://schemas.microsoft.com/office/drawing/2014/main" id="{CCF9F78A-E9A0-A7B3-DABC-A3E607543E92}"/>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2" name="Freeform 792">
              <a:extLst>
                <a:ext uri="{FF2B5EF4-FFF2-40B4-BE49-F238E27FC236}">
                  <a16:creationId xmlns:a16="http://schemas.microsoft.com/office/drawing/2014/main" id="{F45816DF-10C6-91DD-F496-62EE09669FB5}"/>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3" name="Freeform 793">
              <a:extLst>
                <a:ext uri="{FF2B5EF4-FFF2-40B4-BE49-F238E27FC236}">
                  <a16:creationId xmlns:a16="http://schemas.microsoft.com/office/drawing/2014/main" id="{D6BEA14D-9EB5-8BF9-10F9-4520D0BD219E}"/>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4" name="Freeform 794">
              <a:extLst>
                <a:ext uri="{FF2B5EF4-FFF2-40B4-BE49-F238E27FC236}">
                  <a16:creationId xmlns:a16="http://schemas.microsoft.com/office/drawing/2014/main" id="{59A727B1-D329-F0D6-6936-394BAC0A6358}"/>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5" name="Freeform 795">
              <a:extLst>
                <a:ext uri="{FF2B5EF4-FFF2-40B4-BE49-F238E27FC236}">
                  <a16:creationId xmlns:a16="http://schemas.microsoft.com/office/drawing/2014/main" id="{8BC3718C-B4BC-44A9-4FB5-1B184568F0D2}"/>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6" name="Freeform 796">
              <a:extLst>
                <a:ext uri="{FF2B5EF4-FFF2-40B4-BE49-F238E27FC236}">
                  <a16:creationId xmlns:a16="http://schemas.microsoft.com/office/drawing/2014/main" id="{24C57282-F526-D5C4-BCBB-3E6E1E299894}"/>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7" name="Freeform 797">
              <a:extLst>
                <a:ext uri="{FF2B5EF4-FFF2-40B4-BE49-F238E27FC236}">
                  <a16:creationId xmlns:a16="http://schemas.microsoft.com/office/drawing/2014/main" id="{FD874BAF-8B1B-D55C-A8F9-FBF46FF8F175}"/>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8" name="Freeform 798">
              <a:extLst>
                <a:ext uri="{FF2B5EF4-FFF2-40B4-BE49-F238E27FC236}">
                  <a16:creationId xmlns:a16="http://schemas.microsoft.com/office/drawing/2014/main" id="{D07E5426-1C11-9CB1-A6D7-50F0B05C7CD8}"/>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9" name="Freeform 799">
              <a:extLst>
                <a:ext uri="{FF2B5EF4-FFF2-40B4-BE49-F238E27FC236}">
                  <a16:creationId xmlns:a16="http://schemas.microsoft.com/office/drawing/2014/main" id="{EE0EADA2-8862-B743-7DB1-28763188F652}"/>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0" name="Freeform 800">
              <a:extLst>
                <a:ext uri="{FF2B5EF4-FFF2-40B4-BE49-F238E27FC236}">
                  <a16:creationId xmlns:a16="http://schemas.microsoft.com/office/drawing/2014/main" id="{4742BC19-BCCC-20EE-3F63-E8263629809A}"/>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1" name="Freeform 801">
              <a:extLst>
                <a:ext uri="{FF2B5EF4-FFF2-40B4-BE49-F238E27FC236}">
                  <a16:creationId xmlns:a16="http://schemas.microsoft.com/office/drawing/2014/main" id="{B0C82203-1457-E1D0-9F13-2EDFC9EE2A97}"/>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2" name="Freeform 802">
              <a:extLst>
                <a:ext uri="{FF2B5EF4-FFF2-40B4-BE49-F238E27FC236}">
                  <a16:creationId xmlns:a16="http://schemas.microsoft.com/office/drawing/2014/main" id="{DC0969F9-E2B8-BC33-D068-96D47D45CB3F}"/>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3" name="Freeform 803">
              <a:extLst>
                <a:ext uri="{FF2B5EF4-FFF2-40B4-BE49-F238E27FC236}">
                  <a16:creationId xmlns:a16="http://schemas.microsoft.com/office/drawing/2014/main" id="{16BC60EC-7784-E7CA-E093-E1842D2F3717}"/>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4" name="Freeform 804">
              <a:extLst>
                <a:ext uri="{FF2B5EF4-FFF2-40B4-BE49-F238E27FC236}">
                  <a16:creationId xmlns:a16="http://schemas.microsoft.com/office/drawing/2014/main" id="{E83A1E6D-D636-0F48-209C-E6D80687F3C6}"/>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5" name="Freeform 805">
              <a:extLst>
                <a:ext uri="{FF2B5EF4-FFF2-40B4-BE49-F238E27FC236}">
                  <a16:creationId xmlns:a16="http://schemas.microsoft.com/office/drawing/2014/main" id="{FCD61D50-E112-9C69-1D97-C3CF67CC3AED}"/>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6" name="Freeform 806">
              <a:extLst>
                <a:ext uri="{FF2B5EF4-FFF2-40B4-BE49-F238E27FC236}">
                  <a16:creationId xmlns:a16="http://schemas.microsoft.com/office/drawing/2014/main" id="{E068FEC3-2784-C77F-6BFE-98ADD5AE9BA2}"/>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7" name="Freeform 807">
              <a:extLst>
                <a:ext uri="{FF2B5EF4-FFF2-40B4-BE49-F238E27FC236}">
                  <a16:creationId xmlns:a16="http://schemas.microsoft.com/office/drawing/2014/main" id="{6A84C559-1E98-6E5B-D077-509C6EEF2FCC}"/>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8" name="Freeform 808">
              <a:extLst>
                <a:ext uri="{FF2B5EF4-FFF2-40B4-BE49-F238E27FC236}">
                  <a16:creationId xmlns:a16="http://schemas.microsoft.com/office/drawing/2014/main" id="{5FDF3E8C-69C0-D585-C694-B23E7C0A04A3}"/>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9" name="Freeform 809">
              <a:extLst>
                <a:ext uri="{FF2B5EF4-FFF2-40B4-BE49-F238E27FC236}">
                  <a16:creationId xmlns:a16="http://schemas.microsoft.com/office/drawing/2014/main" id="{67338E3B-E916-5BDB-271B-8F505110B8F8}"/>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0" name="Freeform 810">
              <a:extLst>
                <a:ext uri="{FF2B5EF4-FFF2-40B4-BE49-F238E27FC236}">
                  <a16:creationId xmlns:a16="http://schemas.microsoft.com/office/drawing/2014/main" id="{6EFDCBC3-82C7-1857-0914-782094D4003C}"/>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1" name="Freeform 811">
              <a:extLst>
                <a:ext uri="{FF2B5EF4-FFF2-40B4-BE49-F238E27FC236}">
                  <a16:creationId xmlns:a16="http://schemas.microsoft.com/office/drawing/2014/main" id="{F1F7AFC2-C440-0065-BFA7-E4266030E017}"/>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2" name="Freeform 812">
              <a:extLst>
                <a:ext uri="{FF2B5EF4-FFF2-40B4-BE49-F238E27FC236}">
                  <a16:creationId xmlns:a16="http://schemas.microsoft.com/office/drawing/2014/main" id="{B479CB7D-7476-C2C9-4A2B-FD5D0D224194}"/>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3" name="Freeform 813">
              <a:extLst>
                <a:ext uri="{FF2B5EF4-FFF2-40B4-BE49-F238E27FC236}">
                  <a16:creationId xmlns:a16="http://schemas.microsoft.com/office/drawing/2014/main" id="{88797103-B560-5BA5-5D06-AD2BAE9F0A5E}"/>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4" name="Freeform 814">
              <a:extLst>
                <a:ext uri="{FF2B5EF4-FFF2-40B4-BE49-F238E27FC236}">
                  <a16:creationId xmlns:a16="http://schemas.microsoft.com/office/drawing/2014/main" id="{0E63EC10-2B42-D58D-933B-BD523B7380E5}"/>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sp>
        <p:nvSpPr>
          <p:cNvPr id="245" name="Red text">
            <a:extLst>
              <a:ext uri="{FF2B5EF4-FFF2-40B4-BE49-F238E27FC236}">
                <a16:creationId xmlns:a16="http://schemas.microsoft.com/office/drawing/2014/main" id="{7E30DE32-A10C-FC8D-1B13-B418810D834F}"/>
              </a:ext>
            </a:extLst>
          </p:cNvPr>
          <p:cNvSpPr txBox="1"/>
          <p:nvPr/>
        </p:nvSpPr>
        <p:spPr>
          <a:xfrm>
            <a:off x="6137728" y="5579359"/>
            <a:ext cx="3664868"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One-way, not reversible</a:t>
            </a:r>
          </a:p>
        </p:txBody>
      </p:sp>
      <p:sp>
        <p:nvSpPr>
          <p:cNvPr id="246" name="!!boxHash">
            <a:extLst>
              <a:ext uri="{FF2B5EF4-FFF2-40B4-BE49-F238E27FC236}">
                <a16:creationId xmlns:a16="http://schemas.microsoft.com/office/drawing/2014/main" id="{D2A7C57A-85DC-908E-F21E-1F50AC226367}"/>
              </a:ext>
            </a:extLst>
          </p:cNvPr>
          <p:cNvSpPr/>
          <p:nvPr/>
        </p:nvSpPr>
        <p:spPr>
          <a:xfrm>
            <a:off x="675758" y="4000724"/>
            <a:ext cx="324217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47" name="!!txtHash">
            <a:extLst>
              <a:ext uri="{FF2B5EF4-FFF2-40B4-BE49-F238E27FC236}">
                <a16:creationId xmlns:a16="http://schemas.microsoft.com/office/drawing/2014/main" id="{23FE2CB0-A838-4689-10DC-150930B7575A}"/>
              </a:ext>
            </a:extLst>
          </p:cNvPr>
          <p:cNvSpPr txBox="1"/>
          <p:nvPr/>
        </p:nvSpPr>
        <p:spPr>
          <a:xfrm>
            <a:off x="755756" y="4086183"/>
            <a:ext cx="281679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HASH(</a:t>
            </a:r>
            <a:r>
              <a:rPr lang="en-US" sz="1700" dirty="0" err="1">
                <a:latin typeface="Courier New" panose="02070309020205020404" pitchFamily="49" charset="0"/>
                <a:cs typeface="Courier New" panose="02070309020205020404" pitchFamily="49" charset="0"/>
              </a:rPr>
              <a:t>ThisTalkRocks</a:t>
            </a:r>
            <a:r>
              <a:rPr lang="en-US" sz="2000" b="1" dirty="0">
                <a:latin typeface="Courier New" panose="02070309020205020404" pitchFamily="49" charset="0"/>
                <a:cs typeface="Courier New" panose="02070309020205020404" pitchFamily="49" charset="0"/>
              </a:rPr>
              <a:t>)</a:t>
            </a:r>
          </a:p>
        </p:txBody>
      </p:sp>
      <p:sp>
        <p:nvSpPr>
          <p:cNvPr id="248" name="!!txtHashed">
            <a:extLst>
              <a:ext uri="{FF2B5EF4-FFF2-40B4-BE49-F238E27FC236}">
                <a16:creationId xmlns:a16="http://schemas.microsoft.com/office/drawing/2014/main" id="{9ED33436-BC3D-EF6E-22A4-4BBCCA0AD6E8}"/>
              </a:ext>
            </a:extLst>
          </p:cNvPr>
          <p:cNvSpPr txBox="1"/>
          <p:nvPr/>
        </p:nvSpPr>
        <p:spPr>
          <a:xfrm>
            <a:off x="755755" y="4460407"/>
            <a:ext cx="168988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{Hashed}</a:t>
            </a:r>
            <a:endParaRPr lang="en-US" sz="2000" dirty="0">
              <a:solidFill>
                <a:srgbClr val="C00000"/>
              </a:solidFill>
              <a:latin typeface="Courier New" panose="02070309020205020404" pitchFamily="49" charset="0"/>
              <a:cs typeface="Courier New" panose="02070309020205020404" pitchFamily="49" charset="0"/>
            </a:endParaRPr>
          </a:p>
        </p:txBody>
      </p:sp>
      <p:sp>
        <p:nvSpPr>
          <p:cNvPr id="249" name="Red text">
            <a:extLst>
              <a:ext uri="{FF2B5EF4-FFF2-40B4-BE49-F238E27FC236}">
                <a16:creationId xmlns:a16="http://schemas.microsoft.com/office/drawing/2014/main" id="{08211799-81E0-E0B5-04D2-7466B04A1FA0}"/>
              </a:ext>
            </a:extLst>
          </p:cNvPr>
          <p:cNvSpPr txBox="1"/>
          <p:nvPr/>
        </p:nvSpPr>
        <p:spPr>
          <a:xfrm>
            <a:off x="6144353" y="5979469"/>
            <a:ext cx="4194514"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Unique input -&gt; unique output</a:t>
            </a:r>
          </a:p>
        </p:txBody>
      </p:sp>
      <p:pic>
        <p:nvPicPr>
          <p:cNvPr id="250" name="Picture 249">
            <a:extLst>
              <a:ext uri="{FF2B5EF4-FFF2-40B4-BE49-F238E27FC236}">
                <a16:creationId xmlns:a16="http://schemas.microsoft.com/office/drawing/2014/main" id="{126ADF32-0BA4-1AC3-8658-74DBFB759B3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2264148" y="2604001"/>
            <a:ext cx="1007647" cy="1016935"/>
          </a:xfrm>
          <a:prstGeom prst="rect">
            <a:avLst/>
          </a:prstGeom>
        </p:spPr>
      </p:pic>
      <p:grpSp>
        <p:nvGrpSpPr>
          <p:cNvPr id="251" name="Group 250">
            <a:extLst>
              <a:ext uri="{FF2B5EF4-FFF2-40B4-BE49-F238E27FC236}">
                <a16:creationId xmlns:a16="http://schemas.microsoft.com/office/drawing/2014/main" id="{0D475FA5-9DA0-47AE-2347-0A9D06EA8CDE}"/>
              </a:ext>
            </a:extLst>
          </p:cNvPr>
          <p:cNvGrpSpPr/>
          <p:nvPr/>
        </p:nvGrpSpPr>
        <p:grpSpPr>
          <a:xfrm>
            <a:off x="13433073" y="2569088"/>
            <a:ext cx="3301324" cy="1051848"/>
            <a:chOff x="491743" y="3568700"/>
            <a:chExt cx="3301324" cy="1051848"/>
          </a:xfrm>
        </p:grpSpPr>
        <p:sp>
          <p:nvSpPr>
            <p:cNvPr id="252" name="Rectangle: Rounded Corners 251">
              <a:extLst>
                <a:ext uri="{FF2B5EF4-FFF2-40B4-BE49-F238E27FC236}">
                  <a16:creationId xmlns:a16="http://schemas.microsoft.com/office/drawing/2014/main" id="{E5725A72-9809-B787-8DB0-17E3E41D402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3" name="Group 252">
              <a:extLst>
                <a:ext uri="{FF2B5EF4-FFF2-40B4-BE49-F238E27FC236}">
                  <a16:creationId xmlns:a16="http://schemas.microsoft.com/office/drawing/2014/main" id="{F5FBBC9C-5D8D-61C0-8424-631E89C67CFC}"/>
                </a:ext>
              </a:extLst>
            </p:cNvPr>
            <p:cNvGrpSpPr/>
            <p:nvPr/>
          </p:nvGrpSpPr>
          <p:grpSpPr>
            <a:xfrm>
              <a:off x="627883" y="3743690"/>
              <a:ext cx="528269" cy="683865"/>
              <a:chOff x="9592919" y="3281030"/>
              <a:chExt cx="2412301" cy="3122817"/>
            </a:xfrm>
          </p:grpSpPr>
          <p:sp>
            <p:nvSpPr>
              <p:cNvPr id="254" name="Freeform 158">
                <a:extLst>
                  <a:ext uri="{FF2B5EF4-FFF2-40B4-BE49-F238E27FC236}">
                    <a16:creationId xmlns:a16="http://schemas.microsoft.com/office/drawing/2014/main" id="{1B29424B-0638-D45C-A918-03734619383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55" name="Group 254">
                <a:extLst>
                  <a:ext uri="{FF2B5EF4-FFF2-40B4-BE49-F238E27FC236}">
                    <a16:creationId xmlns:a16="http://schemas.microsoft.com/office/drawing/2014/main" id="{6335E866-509F-A1EB-EC23-BF5272A05B25}"/>
                  </a:ext>
                </a:extLst>
              </p:cNvPr>
              <p:cNvGrpSpPr/>
              <p:nvPr/>
            </p:nvGrpSpPr>
            <p:grpSpPr>
              <a:xfrm>
                <a:off x="10528695" y="4589748"/>
                <a:ext cx="560994" cy="1088627"/>
                <a:chOff x="6048941" y="4798352"/>
                <a:chExt cx="549031" cy="1349261"/>
              </a:xfrm>
            </p:grpSpPr>
            <p:grpSp>
              <p:nvGrpSpPr>
                <p:cNvPr id="258" name="Group 257">
                  <a:extLst>
                    <a:ext uri="{FF2B5EF4-FFF2-40B4-BE49-F238E27FC236}">
                      <a16:creationId xmlns:a16="http://schemas.microsoft.com/office/drawing/2014/main" id="{2A4A2F2E-B83D-2870-02AF-1C5AF0E148E9}"/>
                    </a:ext>
                  </a:extLst>
                </p:cNvPr>
                <p:cNvGrpSpPr/>
                <p:nvPr/>
              </p:nvGrpSpPr>
              <p:grpSpPr>
                <a:xfrm>
                  <a:off x="6048941" y="4798352"/>
                  <a:ext cx="542456" cy="1088197"/>
                  <a:chOff x="6048941" y="4798352"/>
                  <a:chExt cx="542456" cy="1088197"/>
                </a:xfrm>
              </p:grpSpPr>
              <p:sp>
                <p:nvSpPr>
                  <p:cNvPr id="260" name="Freeform 159">
                    <a:extLst>
                      <a:ext uri="{FF2B5EF4-FFF2-40B4-BE49-F238E27FC236}">
                        <a16:creationId xmlns:a16="http://schemas.microsoft.com/office/drawing/2014/main" id="{34BD30E1-031E-EA6C-CE78-1B8C0419F46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160">
                    <a:extLst>
                      <a:ext uri="{FF2B5EF4-FFF2-40B4-BE49-F238E27FC236}">
                        <a16:creationId xmlns:a16="http://schemas.microsoft.com/office/drawing/2014/main" id="{BA1654DE-532D-9621-80C6-55A4C8AB58E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9" name="Freeform 165">
                  <a:extLst>
                    <a:ext uri="{FF2B5EF4-FFF2-40B4-BE49-F238E27FC236}">
                      <a16:creationId xmlns:a16="http://schemas.microsoft.com/office/drawing/2014/main" id="{76D03344-DEF4-0B11-BA7D-2D02D969371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6" name="Freeform 161">
                <a:extLst>
                  <a:ext uri="{FF2B5EF4-FFF2-40B4-BE49-F238E27FC236}">
                    <a16:creationId xmlns:a16="http://schemas.microsoft.com/office/drawing/2014/main" id="{673F324F-66D2-B9A6-8FAA-38ED6289B1E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7" name="Freeform 11">
                <a:extLst>
                  <a:ext uri="{FF2B5EF4-FFF2-40B4-BE49-F238E27FC236}">
                    <a16:creationId xmlns:a16="http://schemas.microsoft.com/office/drawing/2014/main" id="{FC56E84D-183E-004C-0DB9-2199C573A10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62" name="TextBox 261">
            <a:extLst>
              <a:ext uri="{FF2B5EF4-FFF2-40B4-BE49-F238E27FC236}">
                <a16:creationId xmlns:a16="http://schemas.microsoft.com/office/drawing/2014/main" id="{88D8E1C5-2675-E2D3-906A-87161FBEEDF8}"/>
              </a:ext>
            </a:extLst>
          </p:cNvPr>
          <p:cNvSpPr txBox="1"/>
          <p:nvPr/>
        </p:nvSpPr>
        <p:spPr>
          <a:xfrm>
            <a:off x="14141189"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3" name="!!txtDbVal">
            <a:extLst>
              <a:ext uri="{FF2B5EF4-FFF2-40B4-BE49-F238E27FC236}">
                <a16:creationId xmlns:a16="http://schemas.microsoft.com/office/drawing/2014/main" id="{B326DAFC-3A8B-48C8-E6B5-6BFE5E46C95E}"/>
              </a:ext>
            </a:extLst>
          </p:cNvPr>
          <p:cNvSpPr txBox="1"/>
          <p:nvPr/>
        </p:nvSpPr>
        <p:spPr>
          <a:xfrm>
            <a:off x="14141189" y="3061724"/>
            <a:ext cx="1415772"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{Hashed}</a:t>
            </a:r>
          </a:p>
        </p:txBody>
      </p:sp>
      <p:sp>
        <p:nvSpPr>
          <p:cNvPr id="264" name="!!Box1">
            <a:extLst>
              <a:ext uri="{FF2B5EF4-FFF2-40B4-BE49-F238E27FC236}">
                <a16:creationId xmlns:a16="http://schemas.microsoft.com/office/drawing/2014/main" id="{00C1A08F-ADB7-28C1-3B64-B1C695129E97}"/>
              </a:ext>
            </a:extLst>
          </p:cNvPr>
          <p:cNvSpPr/>
          <p:nvPr/>
        </p:nvSpPr>
        <p:spPr>
          <a:xfrm>
            <a:off x="14154538"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39821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4"/>
                                        </p:tgtEl>
                                        <p:attrNameLst>
                                          <p:attrName>style.visibility</p:attrName>
                                        </p:attrNameLst>
                                      </p:cBhvr>
                                      <p:to>
                                        <p:strVal val="visible"/>
                                      </p:to>
                                    </p:set>
                                    <p:animEffect transition="in" filter="fade">
                                      <p:cBhvr>
                                        <p:cTn id="13" dur="500"/>
                                        <p:tgtEl>
                                          <p:spTgt spid="14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3"/>
                                        </p:tgtEl>
                                        <p:attrNameLst>
                                          <p:attrName>style.visibility</p:attrName>
                                        </p:attrNameLst>
                                      </p:cBhvr>
                                      <p:to>
                                        <p:strVal val="visible"/>
                                      </p:to>
                                    </p:set>
                                    <p:animEffect transition="in" filter="fade">
                                      <p:cBhvr>
                                        <p:cTn id="16" dur="500"/>
                                        <p:tgtEl>
                                          <p:spTgt spid="14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2"/>
                                        </p:tgtEl>
                                        <p:attrNameLst>
                                          <p:attrName>style.visibility</p:attrName>
                                        </p:attrNameLst>
                                      </p:cBhvr>
                                      <p:to>
                                        <p:strVal val="visible"/>
                                      </p:to>
                                    </p:set>
                                    <p:animEffect transition="in" filter="fade">
                                      <p:cBhvr>
                                        <p:cTn id="24" dur="500"/>
                                        <p:tgtEl>
                                          <p:spTgt spid="142"/>
                                        </p:tgtEl>
                                      </p:cBhvr>
                                    </p:animEffect>
                                  </p:childTnLst>
                                </p:cTn>
                              </p:par>
                              <p:par>
                                <p:cTn id="25" presetID="10" presetClass="entr" presetSubtype="0" fill="hold" nodeType="withEffect">
                                  <p:stCondLst>
                                    <p:cond delay="0"/>
                                  </p:stCondLst>
                                  <p:childTnLst>
                                    <p:set>
                                      <p:cBhvr>
                                        <p:cTn id="26" dur="1" fill="hold">
                                          <p:stCondLst>
                                            <p:cond delay="0"/>
                                          </p:stCondLst>
                                        </p:cTn>
                                        <p:tgtEl>
                                          <p:spTgt spid="145"/>
                                        </p:tgtEl>
                                        <p:attrNameLst>
                                          <p:attrName>style.visibility</p:attrName>
                                        </p:attrNameLst>
                                      </p:cBhvr>
                                      <p:to>
                                        <p:strVal val="visible"/>
                                      </p:to>
                                    </p:set>
                                    <p:animEffect transition="in" filter="fade">
                                      <p:cBhvr>
                                        <p:cTn id="27" dur="500"/>
                                        <p:tgtEl>
                                          <p:spTgt spid="14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5"/>
                                        </p:tgtEl>
                                        <p:attrNameLst>
                                          <p:attrName>style.visibility</p:attrName>
                                        </p:attrNameLst>
                                      </p:cBhvr>
                                      <p:to>
                                        <p:strVal val="visible"/>
                                      </p:to>
                                    </p:set>
                                    <p:animEffect transition="in" filter="fade">
                                      <p:cBhvr>
                                        <p:cTn id="30" dur="500"/>
                                        <p:tgtEl>
                                          <p:spTgt spid="24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49"/>
                                        </p:tgtEl>
                                        <p:attrNameLst>
                                          <p:attrName>style.visibility</p:attrName>
                                        </p:attrNameLst>
                                      </p:cBhvr>
                                      <p:to>
                                        <p:strVal val="visible"/>
                                      </p:to>
                                    </p:set>
                                    <p:animEffect transition="in" filter="fade">
                                      <p:cBhvr>
                                        <p:cTn id="35" dur="50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7" grpId="0"/>
      <p:bldP spid="142" grpId="0"/>
      <p:bldP spid="143" grpId="0"/>
      <p:bldP spid="144" grpId="0"/>
      <p:bldP spid="245" grpId="0"/>
      <p:bldP spid="249"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246" name="!!boxHash">
            <a:extLst>
              <a:ext uri="{FF2B5EF4-FFF2-40B4-BE49-F238E27FC236}">
                <a16:creationId xmlns:a16="http://schemas.microsoft.com/office/drawing/2014/main" id="{D2A7C57A-85DC-908E-F21E-1F50AC226367}"/>
              </a:ext>
            </a:extLst>
          </p:cNvPr>
          <p:cNvSpPr/>
          <p:nvPr/>
        </p:nvSpPr>
        <p:spPr>
          <a:xfrm>
            <a:off x="1224397" y="2645750"/>
            <a:ext cx="324217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47" name="!!txtHash">
            <a:extLst>
              <a:ext uri="{FF2B5EF4-FFF2-40B4-BE49-F238E27FC236}">
                <a16:creationId xmlns:a16="http://schemas.microsoft.com/office/drawing/2014/main" id="{23FE2CB0-A838-4689-10DC-150930B7575A}"/>
              </a:ext>
            </a:extLst>
          </p:cNvPr>
          <p:cNvSpPr txBox="1"/>
          <p:nvPr/>
        </p:nvSpPr>
        <p:spPr>
          <a:xfrm>
            <a:off x="1304395" y="2731209"/>
            <a:ext cx="281679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HASH(</a:t>
            </a:r>
            <a:r>
              <a:rPr lang="en-US" sz="1700" dirty="0" err="1">
                <a:latin typeface="Courier New" panose="02070309020205020404" pitchFamily="49" charset="0"/>
                <a:cs typeface="Courier New" panose="02070309020205020404" pitchFamily="49" charset="0"/>
              </a:rPr>
              <a:t>ThisTalkRocks</a:t>
            </a:r>
            <a:r>
              <a:rPr lang="en-US" sz="2000" b="1" dirty="0">
                <a:latin typeface="Courier New" panose="02070309020205020404" pitchFamily="49" charset="0"/>
                <a:cs typeface="Courier New" panose="02070309020205020404" pitchFamily="49" charset="0"/>
              </a:rPr>
              <a:t>)</a:t>
            </a:r>
          </a:p>
        </p:txBody>
      </p:sp>
      <p:sp>
        <p:nvSpPr>
          <p:cNvPr id="248" name="!!txtHashed">
            <a:extLst>
              <a:ext uri="{FF2B5EF4-FFF2-40B4-BE49-F238E27FC236}">
                <a16:creationId xmlns:a16="http://schemas.microsoft.com/office/drawing/2014/main" id="{9ED33436-BC3D-EF6E-22A4-4BBCCA0AD6E8}"/>
              </a:ext>
            </a:extLst>
          </p:cNvPr>
          <p:cNvSpPr txBox="1"/>
          <p:nvPr/>
        </p:nvSpPr>
        <p:spPr>
          <a:xfrm>
            <a:off x="1304394" y="3105433"/>
            <a:ext cx="168988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{Hashed}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9F1902B3-3EE7-454E-2DE3-F3B06164D00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7" name="Group 6">
            <a:extLst>
              <a:ext uri="{FF2B5EF4-FFF2-40B4-BE49-F238E27FC236}">
                <a16:creationId xmlns:a16="http://schemas.microsoft.com/office/drawing/2014/main" id="{0E4255BC-8F89-F83A-DDD7-F32DF445506A}"/>
              </a:ext>
            </a:extLst>
          </p:cNvPr>
          <p:cNvGrpSpPr/>
          <p:nvPr/>
        </p:nvGrpSpPr>
        <p:grpSpPr>
          <a:xfrm>
            <a:off x="7745695" y="2569088"/>
            <a:ext cx="3301324" cy="1051848"/>
            <a:chOff x="491743" y="3568700"/>
            <a:chExt cx="3301324" cy="1051848"/>
          </a:xfrm>
        </p:grpSpPr>
        <p:sp>
          <p:nvSpPr>
            <p:cNvPr id="9" name="Rectangle: Rounded Corners 8">
              <a:extLst>
                <a:ext uri="{FF2B5EF4-FFF2-40B4-BE49-F238E27FC236}">
                  <a16:creationId xmlns:a16="http://schemas.microsoft.com/office/drawing/2014/main" id="{AF926AEE-8EFB-6A31-C559-4AECB8F7F64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7F51437-F646-B515-78C4-36E18A922B36}"/>
                </a:ext>
              </a:extLst>
            </p:cNvPr>
            <p:cNvGrpSpPr/>
            <p:nvPr/>
          </p:nvGrpSpPr>
          <p:grpSpPr>
            <a:xfrm>
              <a:off x="627883" y="3743690"/>
              <a:ext cx="528269" cy="683865"/>
              <a:chOff x="9592919" y="3281030"/>
              <a:chExt cx="2412301" cy="3122817"/>
            </a:xfrm>
          </p:grpSpPr>
          <p:sp>
            <p:nvSpPr>
              <p:cNvPr id="11" name="Freeform 158">
                <a:extLst>
                  <a:ext uri="{FF2B5EF4-FFF2-40B4-BE49-F238E27FC236}">
                    <a16:creationId xmlns:a16="http://schemas.microsoft.com/office/drawing/2014/main" id="{E2091811-DFAB-4328-5957-911E1FC8C88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2" name="Group 11">
                <a:extLst>
                  <a:ext uri="{FF2B5EF4-FFF2-40B4-BE49-F238E27FC236}">
                    <a16:creationId xmlns:a16="http://schemas.microsoft.com/office/drawing/2014/main" id="{02A4AB46-17A3-9487-B0B0-8A6607331FA8}"/>
                  </a:ext>
                </a:extLst>
              </p:cNvPr>
              <p:cNvGrpSpPr/>
              <p:nvPr/>
            </p:nvGrpSpPr>
            <p:grpSpPr>
              <a:xfrm>
                <a:off x="10528695" y="4589748"/>
                <a:ext cx="560994" cy="1088627"/>
                <a:chOff x="6048941" y="4798352"/>
                <a:chExt cx="549031" cy="1349261"/>
              </a:xfrm>
            </p:grpSpPr>
            <p:grpSp>
              <p:nvGrpSpPr>
                <p:cNvPr id="15" name="Group 14">
                  <a:extLst>
                    <a:ext uri="{FF2B5EF4-FFF2-40B4-BE49-F238E27FC236}">
                      <a16:creationId xmlns:a16="http://schemas.microsoft.com/office/drawing/2014/main" id="{7701B597-8684-469C-A763-1F6A51A1B08D}"/>
                    </a:ext>
                  </a:extLst>
                </p:cNvPr>
                <p:cNvGrpSpPr/>
                <p:nvPr/>
              </p:nvGrpSpPr>
              <p:grpSpPr>
                <a:xfrm>
                  <a:off x="6048941" y="4798352"/>
                  <a:ext cx="542456" cy="1088197"/>
                  <a:chOff x="6048941" y="4798352"/>
                  <a:chExt cx="542456" cy="1088197"/>
                </a:xfrm>
              </p:grpSpPr>
              <p:sp>
                <p:nvSpPr>
                  <p:cNvPr id="17" name="Freeform 159">
                    <a:extLst>
                      <a:ext uri="{FF2B5EF4-FFF2-40B4-BE49-F238E27FC236}">
                        <a16:creationId xmlns:a16="http://schemas.microsoft.com/office/drawing/2014/main" id="{41399FC4-2BD3-5B09-FA5E-91BCC7A4335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0">
                    <a:extLst>
                      <a:ext uri="{FF2B5EF4-FFF2-40B4-BE49-F238E27FC236}">
                        <a16:creationId xmlns:a16="http://schemas.microsoft.com/office/drawing/2014/main" id="{02BBA0CA-72A1-10B4-BE30-3A7264343EF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 name="Freeform 165">
                  <a:extLst>
                    <a:ext uri="{FF2B5EF4-FFF2-40B4-BE49-F238E27FC236}">
                      <a16:creationId xmlns:a16="http://schemas.microsoft.com/office/drawing/2014/main" id="{905757A7-92C2-5BEB-424C-14EAE278B3D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Freeform 161">
                <a:extLst>
                  <a:ext uri="{FF2B5EF4-FFF2-40B4-BE49-F238E27FC236}">
                    <a16:creationId xmlns:a16="http://schemas.microsoft.com/office/drawing/2014/main" id="{D338FFF3-FE32-BEA4-536D-8BF76309AB2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1">
                <a:extLst>
                  <a:ext uri="{FF2B5EF4-FFF2-40B4-BE49-F238E27FC236}">
                    <a16:creationId xmlns:a16="http://schemas.microsoft.com/office/drawing/2014/main" id="{3FEB7423-5CA9-87B3-A6B0-13349BAF24E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 name="TextBox 18">
            <a:extLst>
              <a:ext uri="{FF2B5EF4-FFF2-40B4-BE49-F238E27FC236}">
                <a16:creationId xmlns:a16="http://schemas.microsoft.com/office/drawing/2014/main" id="{477B72AC-4D88-FF86-0BE5-DD07517CEF3E}"/>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0" name="!!txtDbVal">
            <a:extLst>
              <a:ext uri="{FF2B5EF4-FFF2-40B4-BE49-F238E27FC236}">
                <a16:creationId xmlns:a16="http://schemas.microsoft.com/office/drawing/2014/main" id="{D6325A84-70FC-4BF6-8A2D-500697E96E89}"/>
              </a:ext>
            </a:extLst>
          </p:cNvPr>
          <p:cNvSpPr txBox="1"/>
          <p:nvPr/>
        </p:nvSpPr>
        <p:spPr>
          <a:xfrm>
            <a:off x="8453811" y="3061724"/>
            <a:ext cx="1415772"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{Hashed}</a:t>
            </a:r>
          </a:p>
        </p:txBody>
      </p:sp>
      <p:sp>
        <p:nvSpPr>
          <p:cNvPr id="22" name="!!Box1">
            <a:extLst>
              <a:ext uri="{FF2B5EF4-FFF2-40B4-BE49-F238E27FC236}">
                <a16:creationId xmlns:a16="http://schemas.microsoft.com/office/drawing/2014/main" id="{5304C488-5514-A256-EBE9-E28A8EA2AED1}"/>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A9D80232-8485-27F3-A26F-710947D434DD}"/>
              </a:ext>
            </a:extLst>
          </p:cNvPr>
          <p:cNvSpPr/>
          <p:nvPr/>
        </p:nvSpPr>
        <p:spPr>
          <a:xfrm>
            <a:off x="2867025" y="3479397"/>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pic>
        <p:nvPicPr>
          <p:cNvPr id="24" name="Picture 2">
            <a:extLst>
              <a:ext uri="{FF2B5EF4-FFF2-40B4-BE49-F238E27FC236}">
                <a16:creationId xmlns:a16="http://schemas.microsoft.com/office/drawing/2014/main" id="{B21E3DB5-2848-FF0A-45D3-11615F040D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927655" y="4263345"/>
            <a:ext cx="2436948" cy="2844119"/>
          </a:xfrm>
          <a:prstGeom prst="rect">
            <a:avLst/>
          </a:prstGeom>
          <a:noFill/>
          <a:extLst>
            <a:ext uri="{909E8E84-426E-40DD-AFC4-6F175D3DCCD1}">
              <a14:hiddenFill xmlns:a14="http://schemas.microsoft.com/office/drawing/2010/main">
                <a:solidFill>
                  <a:srgbClr val="FFFFFF"/>
                </a:solidFill>
              </a14:hiddenFill>
            </a:ext>
          </a:extLst>
        </p:spPr>
      </p:pic>
      <p:sp>
        <p:nvSpPr>
          <p:cNvPr id="25" name="!!Cloud curse you">
            <a:extLst>
              <a:ext uri="{FF2B5EF4-FFF2-40B4-BE49-F238E27FC236}">
                <a16:creationId xmlns:a16="http://schemas.microsoft.com/office/drawing/2014/main" id="{7C0B05C6-3B52-C845-9853-D55B9DF32E05}"/>
              </a:ext>
            </a:extLst>
          </p:cNvPr>
          <p:cNvSpPr/>
          <p:nvPr/>
        </p:nvSpPr>
        <p:spPr>
          <a:xfrm>
            <a:off x="97275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ackerText 2">
            <a:extLst>
              <a:ext uri="{FF2B5EF4-FFF2-40B4-BE49-F238E27FC236}">
                <a16:creationId xmlns:a16="http://schemas.microsoft.com/office/drawing/2014/main" id="{6B5E08C4-662D-6CF8-529B-3615EEED8B93}"/>
              </a:ext>
            </a:extLst>
          </p:cNvPr>
          <p:cNvSpPr txBox="1"/>
          <p:nvPr/>
        </p:nvSpPr>
        <p:spPr>
          <a:xfrm>
            <a:off x="98679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24346245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ppt_x"/>
                                          </p:val>
                                        </p:tav>
                                        <p:tav tm="100000">
                                          <p:val>
                                            <p:strVal val="#ppt_x"/>
                                          </p:val>
                                        </p:tav>
                                      </p:tavLst>
                                    </p:anim>
                                    <p:anim calcmode="lin" valueType="num">
                                      <p:cBhvr additive="base">
                                        <p:cTn id="13" dur="500" fill="hold"/>
                                        <p:tgtEl>
                                          <p:spTgt spid="24"/>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6"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21E43E20-CD1A-073A-199F-67D967F076D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53EEB03-47CE-EDA2-E64F-BD9DA63B5189}"/>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607AC562-232E-C8E0-E041-3925EEC47283}"/>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61" name="!!Title">
            <a:extLst>
              <a:ext uri="{FF2B5EF4-FFF2-40B4-BE49-F238E27FC236}">
                <a16:creationId xmlns:a16="http://schemas.microsoft.com/office/drawing/2014/main" id="{F3E8DB2D-DEA9-B272-AE96-ACC46BBCE1F3}"/>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246" name="!!boxHash">
            <a:extLst>
              <a:ext uri="{FF2B5EF4-FFF2-40B4-BE49-F238E27FC236}">
                <a16:creationId xmlns:a16="http://schemas.microsoft.com/office/drawing/2014/main" id="{E43B380E-542E-D4FA-2B55-8BD6A330E175}"/>
              </a:ext>
            </a:extLst>
          </p:cNvPr>
          <p:cNvSpPr/>
          <p:nvPr/>
        </p:nvSpPr>
        <p:spPr>
          <a:xfrm>
            <a:off x="1224397" y="2645750"/>
            <a:ext cx="324217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47" name="!!txtHash">
            <a:extLst>
              <a:ext uri="{FF2B5EF4-FFF2-40B4-BE49-F238E27FC236}">
                <a16:creationId xmlns:a16="http://schemas.microsoft.com/office/drawing/2014/main" id="{2419B6C9-0201-49D8-D06F-15DFE66420BD}"/>
              </a:ext>
            </a:extLst>
          </p:cNvPr>
          <p:cNvSpPr txBox="1"/>
          <p:nvPr/>
        </p:nvSpPr>
        <p:spPr>
          <a:xfrm>
            <a:off x="1304395" y="2731209"/>
            <a:ext cx="281679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HASH(</a:t>
            </a:r>
            <a:r>
              <a:rPr lang="en-US" sz="1700" dirty="0" err="1">
                <a:latin typeface="Courier New" panose="02070309020205020404" pitchFamily="49" charset="0"/>
                <a:cs typeface="Courier New" panose="02070309020205020404" pitchFamily="49" charset="0"/>
              </a:rPr>
              <a:t>ThisTalkRocks</a:t>
            </a:r>
            <a:r>
              <a:rPr lang="en-US" sz="2000" b="1" dirty="0">
                <a:latin typeface="Courier New" panose="02070309020205020404" pitchFamily="49" charset="0"/>
                <a:cs typeface="Courier New" panose="02070309020205020404" pitchFamily="49" charset="0"/>
              </a:rPr>
              <a:t>)</a:t>
            </a:r>
          </a:p>
        </p:txBody>
      </p:sp>
      <p:sp>
        <p:nvSpPr>
          <p:cNvPr id="248" name="!!txtHashed">
            <a:extLst>
              <a:ext uri="{FF2B5EF4-FFF2-40B4-BE49-F238E27FC236}">
                <a16:creationId xmlns:a16="http://schemas.microsoft.com/office/drawing/2014/main" id="{117874EF-DAA0-5880-C79A-DE215EDBA76C}"/>
              </a:ext>
            </a:extLst>
          </p:cNvPr>
          <p:cNvSpPr txBox="1"/>
          <p:nvPr/>
        </p:nvSpPr>
        <p:spPr>
          <a:xfrm>
            <a:off x="1304394" y="3105433"/>
            <a:ext cx="168988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{Hashed}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CAADA3E7-0D61-9250-1E64-3177742F066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7" name="Group 6">
            <a:extLst>
              <a:ext uri="{FF2B5EF4-FFF2-40B4-BE49-F238E27FC236}">
                <a16:creationId xmlns:a16="http://schemas.microsoft.com/office/drawing/2014/main" id="{2128F020-736A-3C81-5D7D-650169E48033}"/>
              </a:ext>
            </a:extLst>
          </p:cNvPr>
          <p:cNvGrpSpPr/>
          <p:nvPr/>
        </p:nvGrpSpPr>
        <p:grpSpPr>
          <a:xfrm>
            <a:off x="7745695" y="2569088"/>
            <a:ext cx="3301324" cy="1051848"/>
            <a:chOff x="491743" y="3568700"/>
            <a:chExt cx="3301324" cy="1051848"/>
          </a:xfrm>
        </p:grpSpPr>
        <p:sp>
          <p:nvSpPr>
            <p:cNvPr id="9" name="Rectangle: Rounded Corners 8">
              <a:extLst>
                <a:ext uri="{FF2B5EF4-FFF2-40B4-BE49-F238E27FC236}">
                  <a16:creationId xmlns:a16="http://schemas.microsoft.com/office/drawing/2014/main" id="{9A48A87D-8C0A-1906-DFA3-B12AA5730031}"/>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F18CF7D2-5597-40F3-4BCE-BFFA7D0A7999}"/>
                </a:ext>
              </a:extLst>
            </p:cNvPr>
            <p:cNvGrpSpPr/>
            <p:nvPr/>
          </p:nvGrpSpPr>
          <p:grpSpPr>
            <a:xfrm>
              <a:off x="627883" y="3743690"/>
              <a:ext cx="528269" cy="683865"/>
              <a:chOff x="9592919" y="3281030"/>
              <a:chExt cx="2412301" cy="3122817"/>
            </a:xfrm>
          </p:grpSpPr>
          <p:sp>
            <p:nvSpPr>
              <p:cNvPr id="11" name="Freeform 158">
                <a:extLst>
                  <a:ext uri="{FF2B5EF4-FFF2-40B4-BE49-F238E27FC236}">
                    <a16:creationId xmlns:a16="http://schemas.microsoft.com/office/drawing/2014/main" id="{A08D7958-9E8C-BEF7-D94C-AA8487E1DAD6}"/>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2" name="Group 11">
                <a:extLst>
                  <a:ext uri="{FF2B5EF4-FFF2-40B4-BE49-F238E27FC236}">
                    <a16:creationId xmlns:a16="http://schemas.microsoft.com/office/drawing/2014/main" id="{9EEBE149-FBF5-42F1-1EC7-AE25984E9758}"/>
                  </a:ext>
                </a:extLst>
              </p:cNvPr>
              <p:cNvGrpSpPr/>
              <p:nvPr/>
            </p:nvGrpSpPr>
            <p:grpSpPr>
              <a:xfrm>
                <a:off x="10528695" y="4589748"/>
                <a:ext cx="560994" cy="1088627"/>
                <a:chOff x="6048941" y="4798352"/>
                <a:chExt cx="549031" cy="1349261"/>
              </a:xfrm>
            </p:grpSpPr>
            <p:grpSp>
              <p:nvGrpSpPr>
                <p:cNvPr id="15" name="Group 14">
                  <a:extLst>
                    <a:ext uri="{FF2B5EF4-FFF2-40B4-BE49-F238E27FC236}">
                      <a16:creationId xmlns:a16="http://schemas.microsoft.com/office/drawing/2014/main" id="{949B27D6-C93A-D36B-9E9C-337AF04DE383}"/>
                    </a:ext>
                  </a:extLst>
                </p:cNvPr>
                <p:cNvGrpSpPr/>
                <p:nvPr/>
              </p:nvGrpSpPr>
              <p:grpSpPr>
                <a:xfrm>
                  <a:off x="6048941" y="4798352"/>
                  <a:ext cx="542456" cy="1088197"/>
                  <a:chOff x="6048941" y="4798352"/>
                  <a:chExt cx="542456" cy="1088197"/>
                </a:xfrm>
              </p:grpSpPr>
              <p:sp>
                <p:nvSpPr>
                  <p:cNvPr id="17" name="Freeform 159">
                    <a:extLst>
                      <a:ext uri="{FF2B5EF4-FFF2-40B4-BE49-F238E27FC236}">
                        <a16:creationId xmlns:a16="http://schemas.microsoft.com/office/drawing/2014/main" id="{3383427A-4D66-B3E2-CEDF-1126961EE9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0">
                    <a:extLst>
                      <a:ext uri="{FF2B5EF4-FFF2-40B4-BE49-F238E27FC236}">
                        <a16:creationId xmlns:a16="http://schemas.microsoft.com/office/drawing/2014/main" id="{51A71F04-DB83-86B9-5900-7CF4CC702FE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 name="Freeform 165">
                  <a:extLst>
                    <a:ext uri="{FF2B5EF4-FFF2-40B4-BE49-F238E27FC236}">
                      <a16:creationId xmlns:a16="http://schemas.microsoft.com/office/drawing/2014/main" id="{AA8681C5-5C12-45AC-ACA9-22BB02BA2AD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Freeform 161">
                <a:extLst>
                  <a:ext uri="{FF2B5EF4-FFF2-40B4-BE49-F238E27FC236}">
                    <a16:creationId xmlns:a16="http://schemas.microsoft.com/office/drawing/2014/main" id="{7671B31D-8355-0940-D11F-5F33FED94923}"/>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1">
                <a:extLst>
                  <a:ext uri="{FF2B5EF4-FFF2-40B4-BE49-F238E27FC236}">
                    <a16:creationId xmlns:a16="http://schemas.microsoft.com/office/drawing/2014/main" id="{906A5A17-82D4-DCB4-44A0-A4E39269B4B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 name="TextBox 18">
            <a:extLst>
              <a:ext uri="{FF2B5EF4-FFF2-40B4-BE49-F238E27FC236}">
                <a16:creationId xmlns:a16="http://schemas.microsoft.com/office/drawing/2014/main" id="{93EFD904-8494-FAEC-1083-A9420DD0A05F}"/>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0" name="!!txtDbVal">
            <a:extLst>
              <a:ext uri="{FF2B5EF4-FFF2-40B4-BE49-F238E27FC236}">
                <a16:creationId xmlns:a16="http://schemas.microsoft.com/office/drawing/2014/main" id="{6523B7B7-01DA-D3B9-8046-0C910DCD1E8C}"/>
              </a:ext>
            </a:extLst>
          </p:cNvPr>
          <p:cNvSpPr txBox="1"/>
          <p:nvPr/>
        </p:nvSpPr>
        <p:spPr>
          <a:xfrm>
            <a:off x="8453811" y="3061724"/>
            <a:ext cx="1415772"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{Hashed}</a:t>
            </a:r>
          </a:p>
        </p:txBody>
      </p:sp>
      <p:sp>
        <p:nvSpPr>
          <p:cNvPr id="22" name="!!Box1">
            <a:extLst>
              <a:ext uri="{FF2B5EF4-FFF2-40B4-BE49-F238E27FC236}">
                <a16:creationId xmlns:a16="http://schemas.microsoft.com/office/drawing/2014/main" id="{4E50EDB9-8429-5D61-10D5-58933F101C48}"/>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57CA5DA-FD5D-0345-7C64-E8DEF1C11E03}"/>
              </a:ext>
            </a:extLst>
          </p:cNvPr>
          <p:cNvSpPr/>
          <p:nvPr/>
        </p:nvSpPr>
        <p:spPr>
          <a:xfrm>
            <a:off x="2867025" y="3479397"/>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pic>
        <p:nvPicPr>
          <p:cNvPr id="24" name="Picture 2">
            <a:extLst>
              <a:ext uri="{FF2B5EF4-FFF2-40B4-BE49-F238E27FC236}">
                <a16:creationId xmlns:a16="http://schemas.microsoft.com/office/drawing/2014/main" id="{955CAD31-0489-7FA4-975F-D1DDE1E0BF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927655" y="4263345"/>
            <a:ext cx="2436948" cy="2844119"/>
          </a:xfrm>
          <a:prstGeom prst="rect">
            <a:avLst/>
          </a:prstGeom>
          <a:noFill/>
          <a:extLst>
            <a:ext uri="{909E8E84-426E-40DD-AFC4-6F175D3DCCD1}">
              <a14:hiddenFill xmlns:a14="http://schemas.microsoft.com/office/drawing/2010/main">
                <a:solidFill>
                  <a:srgbClr val="FFFFFF"/>
                </a:solidFill>
              </a14:hiddenFill>
            </a:ext>
          </a:extLst>
        </p:spPr>
      </p:pic>
      <p:sp>
        <p:nvSpPr>
          <p:cNvPr id="25" name="!!Cloud curse you">
            <a:extLst>
              <a:ext uri="{FF2B5EF4-FFF2-40B4-BE49-F238E27FC236}">
                <a16:creationId xmlns:a16="http://schemas.microsoft.com/office/drawing/2014/main" id="{DAF0E934-973E-3278-305D-0DFDFEE3B10D}"/>
              </a:ext>
            </a:extLst>
          </p:cNvPr>
          <p:cNvSpPr/>
          <p:nvPr/>
        </p:nvSpPr>
        <p:spPr>
          <a:xfrm>
            <a:off x="97275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ackerText 2">
            <a:extLst>
              <a:ext uri="{FF2B5EF4-FFF2-40B4-BE49-F238E27FC236}">
                <a16:creationId xmlns:a16="http://schemas.microsoft.com/office/drawing/2014/main" id="{78325A45-B930-76D0-3AEC-5682FBEF9943}"/>
              </a:ext>
            </a:extLst>
          </p:cNvPr>
          <p:cNvSpPr txBox="1"/>
          <p:nvPr/>
        </p:nvSpPr>
        <p:spPr>
          <a:xfrm>
            <a:off x="98679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
        <p:nvSpPr>
          <p:cNvPr id="2" name="Rectangle: Rounded Corners 1">
            <a:extLst>
              <a:ext uri="{FF2B5EF4-FFF2-40B4-BE49-F238E27FC236}">
                <a16:creationId xmlns:a16="http://schemas.microsoft.com/office/drawing/2014/main" id="{12AD9FAC-C9ED-0EA9-4F61-BED0CFF2FE6E}"/>
              </a:ext>
            </a:extLst>
          </p:cNvPr>
          <p:cNvSpPr/>
          <p:nvPr/>
        </p:nvSpPr>
        <p:spPr>
          <a:xfrm>
            <a:off x="923925" y="4823181"/>
            <a:ext cx="4457700" cy="1229794"/>
          </a:xfrm>
          <a:prstGeom prst="roundRect">
            <a:avLst>
              <a:gd name="adj" fmla="val 3941"/>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D990748-334E-194A-C038-45C9F8C2A16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23925" y="4823181"/>
            <a:ext cx="1229794" cy="1229794"/>
          </a:xfrm>
          <a:prstGeom prst="rect">
            <a:avLst/>
          </a:prstGeom>
        </p:spPr>
      </p:pic>
      <p:sp>
        <p:nvSpPr>
          <p:cNvPr id="4" name="TextBox 3">
            <a:extLst>
              <a:ext uri="{FF2B5EF4-FFF2-40B4-BE49-F238E27FC236}">
                <a16:creationId xmlns:a16="http://schemas.microsoft.com/office/drawing/2014/main" id="{FD5F6588-B040-4D12-C3FF-3EF27625CA49}"/>
              </a:ext>
            </a:extLst>
          </p:cNvPr>
          <p:cNvSpPr txBox="1"/>
          <p:nvPr/>
        </p:nvSpPr>
        <p:spPr>
          <a:xfrm>
            <a:off x="923924" y="4377826"/>
            <a:ext cx="4457699"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Additional reading</a:t>
            </a:r>
          </a:p>
        </p:txBody>
      </p:sp>
      <p:sp>
        <p:nvSpPr>
          <p:cNvPr id="27" name="TextBox 26">
            <a:extLst>
              <a:ext uri="{FF2B5EF4-FFF2-40B4-BE49-F238E27FC236}">
                <a16:creationId xmlns:a16="http://schemas.microsoft.com/office/drawing/2014/main" id="{EA5782E3-5163-809E-580A-936CDFF0E2A1}"/>
              </a:ext>
            </a:extLst>
          </p:cNvPr>
          <p:cNvSpPr txBox="1"/>
          <p:nvPr/>
        </p:nvSpPr>
        <p:spPr>
          <a:xfrm>
            <a:off x="2104501" y="4913672"/>
            <a:ext cx="3365809" cy="1015663"/>
          </a:xfrm>
          <a:prstGeom prst="rect">
            <a:avLst/>
          </a:prstGeom>
          <a:noFill/>
        </p:spPr>
        <p:txBody>
          <a:bodyPr wrap="square" rtlCol="0">
            <a:spAutoFit/>
          </a:bodyPr>
          <a:lstStyle/>
          <a:p>
            <a:pPr marL="342900" indent="-228600">
              <a:buFont typeface="Arial" panose="020B0604020202020204" pitchFamily="34" charset="0"/>
              <a:buChar char="•"/>
            </a:pPr>
            <a:r>
              <a:rPr lang="en-US" sz="2000" dirty="0">
                <a:solidFill>
                  <a:schemeClr val="bg1"/>
                </a:solidFill>
                <a:latin typeface="Corbel" panose="020B0503020204020204" pitchFamily="34" charset="0"/>
              </a:rPr>
              <a:t>Different hash algorithms</a:t>
            </a:r>
          </a:p>
          <a:p>
            <a:pPr marL="342900" indent="-228600">
              <a:buFont typeface="Arial" panose="020B0604020202020204" pitchFamily="34" charset="0"/>
              <a:buChar char="•"/>
            </a:pPr>
            <a:r>
              <a:rPr lang="en-US" sz="2000" dirty="0">
                <a:solidFill>
                  <a:schemeClr val="bg1"/>
                </a:solidFill>
                <a:latin typeface="Corbel" panose="020B0503020204020204" pitchFamily="34" charset="0"/>
              </a:rPr>
              <a:t>Salting hashed passwords</a:t>
            </a:r>
          </a:p>
          <a:p>
            <a:pPr marL="342900" indent="-228600">
              <a:buFont typeface="Arial" panose="020B0604020202020204" pitchFamily="34" charset="0"/>
              <a:buChar char="•"/>
            </a:pPr>
            <a:r>
              <a:rPr lang="en-US" sz="2000" dirty="0">
                <a:solidFill>
                  <a:schemeClr val="bg1"/>
                </a:solidFill>
                <a:latin typeface="Corbel" panose="020B0503020204020204" pitchFamily="34" charset="0"/>
              </a:rPr>
              <a:t>Rainbow tables</a:t>
            </a:r>
          </a:p>
        </p:txBody>
      </p:sp>
    </p:spTree>
    <p:extLst>
      <p:ext uri="{BB962C8B-B14F-4D97-AF65-F5344CB8AC3E}">
        <p14:creationId xmlns:p14="http://schemas.microsoft.com/office/powerpoint/2010/main" val="26545691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pic>
        <p:nvPicPr>
          <p:cNvPr id="12" name="Picture 11">
            <a:extLst>
              <a:ext uri="{FF2B5EF4-FFF2-40B4-BE49-F238E27FC236}">
                <a16:creationId xmlns:a16="http://schemas.microsoft.com/office/drawing/2014/main" id="{4B294726-BADD-DB4C-B81B-B40B00E2BF6B}"/>
              </a:ext>
            </a:extLst>
          </p:cNvPr>
          <p:cNvPicPr>
            <a:picLocks noChangeAspect="1"/>
          </p:cNvPicPr>
          <p:nvPr/>
        </p:nvPicPr>
        <p:blipFill>
          <a:blip r:embed="rId3"/>
          <a:stretch>
            <a:fillRect/>
          </a:stretch>
        </p:blipFill>
        <p:spPr>
          <a:xfrm>
            <a:off x="-30042" y="1439464"/>
            <a:ext cx="6315956" cy="3465641"/>
          </a:xfrm>
          <a:prstGeom prst="rect">
            <a:avLst/>
          </a:prstGeom>
        </p:spPr>
      </p:pic>
      <p:pic>
        <p:nvPicPr>
          <p:cNvPr id="8" name="Picture 7">
            <a:extLst>
              <a:ext uri="{FF2B5EF4-FFF2-40B4-BE49-F238E27FC236}">
                <a16:creationId xmlns:a16="http://schemas.microsoft.com/office/drawing/2014/main" id="{02A17269-96DC-94F8-EADB-B02DBE036BC7}"/>
              </a:ext>
            </a:extLst>
          </p:cNvPr>
          <p:cNvPicPr>
            <a:picLocks noChangeAspect="1"/>
          </p:cNvPicPr>
          <p:nvPr/>
        </p:nvPicPr>
        <p:blipFill>
          <a:blip r:embed="rId4"/>
          <a:stretch>
            <a:fillRect/>
          </a:stretch>
        </p:blipFill>
        <p:spPr>
          <a:xfrm>
            <a:off x="5879229" y="1439464"/>
            <a:ext cx="6315956" cy="2753109"/>
          </a:xfrm>
          <a:prstGeom prst="rect">
            <a:avLst/>
          </a:prstGeom>
        </p:spPr>
      </p:pic>
      <p:pic>
        <p:nvPicPr>
          <p:cNvPr id="14" name="Picture 13">
            <a:extLst>
              <a:ext uri="{FF2B5EF4-FFF2-40B4-BE49-F238E27FC236}">
                <a16:creationId xmlns:a16="http://schemas.microsoft.com/office/drawing/2014/main" id="{E3D46B36-4505-BDCC-9CCE-D8C4ADC8F73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087" y="2765027"/>
            <a:ext cx="6051131" cy="2432154"/>
          </a:xfrm>
          <a:prstGeom prst="rect">
            <a:avLst/>
          </a:prstGeom>
        </p:spPr>
      </p:pic>
      <p:pic>
        <p:nvPicPr>
          <p:cNvPr id="16" name="Picture 15">
            <a:extLst>
              <a:ext uri="{FF2B5EF4-FFF2-40B4-BE49-F238E27FC236}">
                <a16:creationId xmlns:a16="http://schemas.microsoft.com/office/drawing/2014/main" id="{FC215D04-077D-F160-A2CD-0377C55AB12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881468" y="2764850"/>
            <a:ext cx="6494771" cy="2549121"/>
          </a:xfrm>
          <a:prstGeom prst="rect">
            <a:avLst/>
          </a:prstGeom>
        </p:spPr>
      </p:pic>
      <p:pic>
        <p:nvPicPr>
          <p:cNvPr id="10" name="Picture 9">
            <a:extLst>
              <a:ext uri="{FF2B5EF4-FFF2-40B4-BE49-F238E27FC236}">
                <a16:creationId xmlns:a16="http://schemas.microsoft.com/office/drawing/2014/main" id="{6662FE3C-0BA6-4FB7-61C3-37BE329641F4}"/>
              </a:ext>
            </a:extLst>
          </p:cNvPr>
          <p:cNvPicPr>
            <a:picLocks noChangeAspect="1"/>
          </p:cNvPicPr>
          <p:nvPr/>
        </p:nvPicPr>
        <p:blipFill>
          <a:blip r:embed="rId7"/>
          <a:stretch>
            <a:fillRect/>
          </a:stretch>
        </p:blipFill>
        <p:spPr>
          <a:xfrm>
            <a:off x="-96940" y="4779611"/>
            <a:ext cx="6706536" cy="2314898"/>
          </a:xfrm>
          <a:prstGeom prst="rect">
            <a:avLst/>
          </a:prstGeom>
        </p:spPr>
      </p:pic>
      <p:pic>
        <p:nvPicPr>
          <p:cNvPr id="5" name="Picture 4">
            <a:extLst>
              <a:ext uri="{FF2B5EF4-FFF2-40B4-BE49-F238E27FC236}">
                <a16:creationId xmlns:a16="http://schemas.microsoft.com/office/drawing/2014/main" id="{35191FB8-4A4B-C318-8632-905528BAFFCF}"/>
              </a:ext>
            </a:extLst>
          </p:cNvPr>
          <p:cNvPicPr>
            <a:picLocks noChangeAspect="1"/>
          </p:cNvPicPr>
          <p:nvPr/>
        </p:nvPicPr>
        <p:blipFill>
          <a:blip r:embed="rId8"/>
          <a:stretch>
            <a:fillRect/>
          </a:stretch>
        </p:blipFill>
        <p:spPr>
          <a:xfrm>
            <a:off x="5871137" y="4779611"/>
            <a:ext cx="6430272" cy="2133898"/>
          </a:xfrm>
          <a:prstGeom prst="rect">
            <a:avLst/>
          </a:prstGeom>
        </p:spPr>
      </p:pic>
    </p:spTree>
    <p:extLst>
      <p:ext uri="{BB962C8B-B14F-4D97-AF65-F5344CB8AC3E}">
        <p14:creationId xmlns:p14="http://schemas.microsoft.com/office/powerpoint/2010/main" val="4220888562"/>
      </p:ext>
    </p:extLst>
  </p:cSld>
  <p:clrMapOvr>
    <a:masterClrMapping/>
  </p:clrMapOvr>
  <mc:AlternateContent xmlns:mc="http://schemas.openxmlformats.org/markup-compatibility/2006" xmlns:p14="http://schemas.microsoft.com/office/powerpoint/2010/main">
    <mc:Choice Requires="p14">
      <p:transition spd="slow">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500" fill="hold"/>
                                        <p:tgtEl>
                                          <p:spTgt spid="16"/>
                                        </p:tgtEl>
                                        <p:attrNameLst>
                                          <p:attrName>ppt_w</p:attrName>
                                        </p:attrNameLst>
                                      </p:cBhvr>
                                      <p:tavLst>
                                        <p:tav tm="0">
                                          <p:val>
                                            <p:fltVal val="0"/>
                                          </p:val>
                                        </p:tav>
                                        <p:tav tm="100000">
                                          <p:val>
                                            <p:strVal val="#ppt_w"/>
                                          </p:val>
                                        </p:tav>
                                      </p:tavLst>
                                    </p:anim>
                                    <p:anim calcmode="lin" valueType="num">
                                      <p:cBhvr>
                                        <p:cTn id="26" dur="500" fill="hold"/>
                                        <p:tgtEl>
                                          <p:spTgt spid="16"/>
                                        </p:tgtEl>
                                        <p:attrNameLst>
                                          <p:attrName>ppt_h</p:attrName>
                                        </p:attrNameLst>
                                      </p:cBhvr>
                                      <p:tavLst>
                                        <p:tav tm="0">
                                          <p:val>
                                            <p:fltVal val="0"/>
                                          </p:val>
                                        </p:tav>
                                        <p:tav tm="100000">
                                          <p:val>
                                            <p:strVal val="#ppt_h"/>
                                          </p:val>
                                        </p:tav>
                                      </p:tavLst>
                                    </p:anim>
                                    <p:animEffect transition="in" filter="fade">
                                      <p:cBhvr>
                                        <p:cTn id="27" dur="500"/>
                                        <p:tgtEl>
                                          <p:spTgt spid="16"/>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500" fill="hold"/>
                                        <p:tgtEl>
                                          <p:spTgt spid="5"/>
                                        </p:tgtEl>
                                        <p:attrNameLst>
                                          <p:attrName>ppt_w</p:attrName>
                                        </p:attrNameLst>
                                      </p:cBhvr>
                                      <p:tavLst>
                                        <p:tav tm="0">
                                          <p:val>
                                            <p:fltVal val="0"/>
                                          </p:val>
                                        </p:tav>
                                        <p:tav tm="100000">
                                          <p:val>
                                            <p:strVal val="#ppt_w"/>
                                          </p:val>
                                        </p:tav>
                                      </p:tavLst>
                                    </p:anim>
                                    <p:anim calcmode="lin" valueType="num">
                                      <p:cBhvr>
                                        <p:cTn id="38" dur="500" fill="hold"/>
                                        <p:tgtEl>
                                          <p:spTgt spid="5"/>
                                        </p:tgtEl>
                                        <p:attrNameLst>
                                          <p:attrName>ppt_h</p:attrName>
                                        </p:attrNameLst>
                                      </p:cBhvr>
                                      <p:tavLst>
                                        <p:tav tm="0">
                                          <p:val>
                                            <p:fltVal val="0"/>
                                          </p:val>
                                        </p:tav>
                                        <p:tav tm="100000">
                                          <p:val>
                                            <p:strVal val="#ppt_h"/>
                                          </p:val>
                                        </p:tav>
                                      </p:tavLst>
                                    </p:anim>
                                    <p:animEffect transition="in" filter="fade">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2" name="Straight Arrow Connector 1">
            <a:extLst>
              <a:ext uri="{FF2B5EF4-FFF2-40B4-BE49-F238E27FC236}">
                <a16:creationId xmlns:a16="http://schemas.microsoft.com/office/drawing/2014/main" id="{159B1715-4ACF-1654-714B-8060E18D7206}"/>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B7B45D-ABF3-C92A-E1EC-13374F0D8ABE}"/>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3838801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xtUsername">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xtPassword">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extBox 1">
            <a:extLst>
              <a:ext uri="{FF2B5EF4-FFF2-40B4-BE49-F238E27FC236}">
                <a16:creationId xmlns:a16="http://schemas.microsoft.com/office/drawing/2014/main" id="{DC1DEFBE-DE5C-AD53-35F4-5FDE3DAADD2A}"/>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cxnSp>
        <p:nvCxnSpPr>
          <p:cNvPr id="4" name="Straight Arrow Connector 3">
            <a:extLst>
              <a:ext uri="{FF2B5EF4-FFF2-40B4-BE49-F238E27FC236}">
                <a16:creationId xmlns:a16="http://schemas.microsoft.com/office/drawing/2014/main" id="{2631FFB8-7448-DE0F-1886-22E34E2A0397}"/>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0811157-F8A1-DC5A-1000-99DCC4384C19}"/>
              </a:ext>
            </a:extLst>
          </p:cNvPr>
          <p:cNvSpPr txBox="1"/>
          <p:nvPr/>
        </p:nvSpPr>
        <p:spPr>
          <a:xfrm>
            <a:off x="6783963" y="47112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2</a:t>
            </a:r>
            <a:r>
              <a:rPr lang="en-US" sz="2000" baseline="30000" dirty="0">
                <a:solidFill>
                  <a:schemeClr val="bg1"/>
                </a:solidFill>
                <a:latin typeface="Corbel" panose="020B0503020204020204" pitchFamily="34" charset="0"/>
              </a:rPr>
              <a:t>nd</a:t>
            </a:r>
            <a:r>
              <a:rPr lang="en-US" sz="2000" dirty="0">
                <a:solidFill>
                  <a:schemeClr val="bg1"/>
                </a:solidFill>
                <a:latin typeface="Corbel" panose="020B0503020204020204" pitchFamily="34" charset="0"/>
              </a:rPr>
              <a:t> part is scheme-specific</a:t>
            </a:r>
          </a:p>
        </p:txBody>
      </p:sp>
      <p:cxnSp>
        <p:nvCxnSpPr>
          <p:cNvPr id="35" name="Straight Arrow Connector 34">
            <a:extLst>
              <a:ext uri="{FF2B5EF4-FFF2-40B4-BE49-F238E27FC236}">
                <a16:creationId xmlns:a16="http://schemas.microsoft.com/office/drawing/2014/main" id="{EE2D82AA-6F3F-B6B3-09A3-7CF55B5512AF}"/>
              </a:ext>
            </a:extLst>
          </p:cNvPr>
          <p:cNvCxnSpPr>
            <a:cxnSpLocks/>
          </p:cNvCxnSpPr>
          <p:nvPr/>
        </p:nvCxnSpPr>
        <p:spPr>
          <a:xfrm rot="16200000" flipV="1">
            <a:off x="76835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F785A-97AC-B434-D92E-4288858E0CB6}"/>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32" name="!!Url BG">
            <a:extLst>
              <a:ext uri="{FF2B5EF4-FFF2-40B4-BE49-F238E27FC236}">
                <a16:creationId xmlns:a16="http://schemas.microsoft.com/office/drawing/2014/main" id="{DC07865E-FE85-5D32-8493-BB86F9D53549}"/>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4" name="!!URL">
            <a:extLst>
              <a:ext uri="{FF2B5EF4-FFF2-40B4-BE49-F238E27FC236}">
                <a16:creationId xmlns:a16="http://schemas.microsoft.com/office/drawing/2014/main" id="{2E64B0FB-E05B-AA85-00BB-562B58A247B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36" name="!!Arrow 2">
            <a:extLst>
              <a:ext uri="{FF2B5EF4-FFF2-40B4-BE49-F238E27FC236}">
                <a16:creationId xmlns:a16="http://schemas.microsoft.com/office/drawing/2014/main" id="{ADE0B5CB-3B05-BADD-2E18-AB83904BDB13}"/>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7" name="!!Header">
            <a:extLst>
              <a:ext uri="{FF2B5EF4-FFF2-40B4-BE49-F238E27FC236}">
                <a16:creationId xmlns:a16="http://schemas.microsoft.com/office/drawing/2014/main" id="{9B19C65A-9A7C-A3D8-BA05-22C94D1698B5}"/>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8" name="!!Scheme">
            <a:extLst>
              <a:ext uri="{FF2B5EF4-FFF2-40B4-BE49-F238E27FC236}">
                <a16:creationId xmlns:a16="http://schemas.microsoft.com/office/drawing/2014/main" id="{06B5395A-D786-3FE5-8CC4-138DD5F35C4B}"/>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9" name="!!Scheme">
            <a:extLst>
              <a:ext uri="{FF2B5EF4-FFF2-40B4-BE49-F238E27FC236}">
                <a16:creationId xmlns:a16="http://schemas.microsoft.com/office/drawing/2014/main" id="{052810CF-03AE-7560-13F0-072C9966A03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pic>
        <p:nvPicPr>
          <p:cNvPr id="40" name="Picture 39">
            <a:extLst>
              <a:ext uri="{FF2B5EF4-FFF2-40B4-BE49-F238E27FC236}">
                <a16:creationId xmlns:a16="http://schemas.microsoft.com/office/drawing/2014/main" id="{5F736CA7-3CFC-EB58-76BC-D6DF9EB78F1C}"/>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41" name="Picture 40">
            <a:extLst>
              <a:ext uri="{FF2B5EF4-FFF2-40B4-BE49-F238E27FC236}">
                <a16:creationId xmlns:a16="http://schemas.microsoft.com/office/drawing/2014/main" id="{7FBFDE18-EFE5-1E34-F066-42434D4DCC62}"/>
              </a:ext>
            </a:extLst>
          </p:cNvPr>
          <p:cNvPicPr>
            <a:picLocks noChangeAspect="1"/>
          </p:cNvPicPr>
          <p:nvPr/>
        </p:nvPicPr>
        <p:blipFill>
          <a:blip r:embed="rId3"/>
          <a:stretch>
            <a:fillRect/>
          </a:stretch>
        </p:blipFill>
        <p:spPr>
          <a:xfrm>
            <a:off x="2139694" y="2871607"/>
            <a:ext cx="930283" cy="992661"/>
          </a:xfrm>
          <a:prstGeom prst="rect">
            <a:avLst/>
          </a:prstGeom>
        </p:spPr>
      </p:pic>
      <p:sp>
        <p:nvSpPr>
          <p:cNvPr id="42" name="!!Title">
            <a:extLst>
              <a:ext uri="{FF2B5EF4-FFF2-40B4-BE49-F238E27FC236}">
                <a16:creationId xmlns:a16="http://schemas.microsoft.com/office/drawing/2014/main" id="{75EE8746-80CE-5BE8-295A-66D10C301221}"/>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43" name="!!txtAuthBg">
            <a:extLst>
              <a:ext uri="{FF2B5EF4-FFF2-40B4-BE49-F238E27FC236}">
                <a16:creationId xmlns:a16="http://schemas.microsoft.com/office/drawing/2014/main" id="{D27E5006-9434-CD05-4657-78D6E750C20F}"/>
              </a:ext>
            </a:extLst>
          </p:cNvPr>
          <p:cNvSpPr/>
          <p:nvPr/>
        </p:nvSpPr>
        <p:spPr>
          <a:xfrm>
            <a:off x="544795" y="4300887"/>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A8C7D561-09CA-A219-B7A2-22FDCA6F07B1}"/>
              </a:ext>
            </a:extLst>
          </p:cNvPr>
          <p:cNvGrpSpPr/>
          <p:nvPr/>
        </p:nvGrpSpPr>
        <p:grpSpPr>
          <a:xfrm>
            <a:off x="544795" y="4314602"/>
            <a:ext cx="3301324" cy="1051848"/>
            <a:chOff x="491743" y="3568700"/>
            <a:chExt cx="3301324" cy="1051848"/>
          </a:xfrm>
        </p:grpSpPr>
        <p:sp>
          <p:nvSpPr>
            <p:cNvPr id="45" name="Rectangle: Rounded Corners 44">
              <a:extLst>
                <a:ext uri="{FF2B5EF4-FFF2-40B4-BE49-F238E27FC236}">
                  <a16:creationId xmlns:a16="http://schemas.microsoft.com/office/drawing/2014/main" id="{83D79B3B-3F6A-6365-AD04-BB50CEE6910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6" name="Group 45">
              <a:extLst>
                <a:ext uri="{FF2B5EF4-FFF2-40B4-BE49-F238E27FC236}">
                  <a16:creationId xmlns:a16="http://schemas.microsoft.com/office/drawing/2014/main" id="{0C1E45FB-AED7-8119-3CD1-FB1C26A0B5F3}"/>
                </a:ext>
              </a:extLst>
            </p:cNvPr>
            <p:cNvGrpSpPr/>
            <p:nvPr/>
          </p:nvGrpSpPr>
          <p:grpSpPr>
            <a:xfrm>
              <a:off x="627883" y="3743690"/>
              <a:ext cx="528269" cy="683865"/>
              <a:chOff x="9592919" y="3281030"/>
              <a:chExt cx="2412301" cy="3122817"/>
            </a:xfrm>
          </p:grpSpPr>
          <p:sp>
            <p:nvSpPr>
              <p:cNvPr id="47" name="Freeform 158">
                <a:extLst>
                  <a:ext uri="{FF2B5EF4-FFF2-40B4-BE49-F238E27FC236}">
                    <a16:creationId xmlns:a16="http://schemas.microsoft.com/office/drawing/2014/main" id="{D1E1FFCF-7080-91CD-21AE-5DB48AA438C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8" name="Group 47">
                <a:extLst>
                  <a:ext uri="{FF2B5EF4-FFF2-40B4-BE49-F238E27FC236}">
                    <a16:creationId xmlns:a16="http://schemas.microsoft.com/office/drawing/2014/main" id="{AA00DBB0-75F5-F3DC-3C8C-39F9C39D1BD0}"/>
                  </a:ext>
                </a:extLst>
              </p:cNvPr>
              <p:cNvGrpSpPr/>
              <p:nvPr/>
            </p:nvGrpSpPr>
            <p:grpSpPr>
              <a:xfrm>
                <a:off x="10528695" y="4589748"/>
                <a:ext cx="560994" cy="1088627"/>
                <a:chOff x="6048941" y="4798352"/>
                <a:chExt cx="549031" cy="1349261"/>
              </a:xfrm>
            </p:grpSpPr>
            <p:grpSp>
              <p:nvGrpSpPr>
                <p:cNvPr id="51" name="Group 50">
                  <a:extLst>
                    <a:ext uri="{FF2B5EF4-FFF2-40B4-BE49-F238E27FC236}">
                      <a16:creationId xmlns:a16="http://schemas.microsoft.com/office/drawing/2014/main" id="{13F79C90-7D4B-3F79-822A-6A78E5BF2F56}"/>
                    </a:ext>
                  </a:extLst>
                </p:cNvPr>
                <p:cNvGrpSpPr/>
                <p:nvPr/>
              </p:nvGrpSpPr>
              <p:grpSpPr>
                <a:xfrm>
                  <a:off x="6048941" y="4798352"/>
                  <a:ext cx="542456" cy="1088197"/>
                  <a:chOff x="6048941" y="4798352"/>
                  <a:chExt cx="542456" cy="1088197"/>
                </a:xfrm>
              </p:grpSpPr>
              <p:sp>
                <p:nvSpPr>
                  <p:cNvPr id="53" name="Freeform 159">
                    <a:extLst>
                      <a:ext uri="{FF2B5EF4-FFF2-40B4-BE49-F238E27FC236}">
                        <a16:creationId xmlns:a16="http://schemas.microsoft.com/office/drawing/2014/main" id="{6C10DE8C-5686-7929-44AC-280C62E52C8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60">
                    <a:extLst>
                      <a:ext uri="{FF2B5EF4-FFF2-40B4-BE49-F238E27FC236}">
                        <a16:creationId xmlns:a16="http://schemas.microsoft.com/office/drawing/2014/main" id="{D470B2FD-D1EB-92DE-A892-4D7605D9699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2" name="Freeform 165">
                  <a:extLst>
                    <a:ext uri="{FF2B5EF4-FFF2-40B4-BE49-F238E27FC236}">
                      <a16:creationId xmlns:a16="http://schemas.microsoft.com/office/drawing/2014/main" id="{BD2E0513-CC9A-B813-59FA-7EF01E11DC8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9" name="Freeform 161">
                <a:extLst>
                  <a:ext uri="{FF2B5EF4-FFF2-40B4-BE49-F238E27FC236}">
                    <a16:creationId xmlns:a16="http://schemas.microsoft.com/office/drawing/2014/main" id="{382BCC94-5538-40D2-A8AE-B3B7A447AAF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0" name="Freeform 11">
                <a:extLst>
                  <a:ext uri="{FF2B5EF4-FFF2-40B4-BE49-F238E27FC236}">
                    <a16:creationId xmlns:a16="http://schemas.microsoft.com/office/drawing/2014/main" id="{C86CD0FD-1EB6-2F61-FD0D-23158CFFFD4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5" name="!!txtPassword">
            <a:extLst>
              <a:ext uri="{FF2B5EF4-FFF2-40B4-BE49-F238E27FC236}">
                <a16:creationId xmlns:a16="http://schemas.microsoft.com/office/drawing/2014/main" id="{9ADEBCEF-72E2-3458-3F4C-B2FF1A95CEED}"/>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56" name="!!txtUsername">
            <a:extLst>
              <a:ext uri="{FF2B5EF4-FFF2-40B4-BE49-F238E27FC236}">
                <a16:creationId xmlns:a16="http://schemas.microsoft.com/office/drawing/2014/main" id="{F15C3EE5-E8C9-F58E-BA52-D032E01EAB0B}"/>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 name="TextBox 1">
            <a:extLst>
              <a:ext uri="{FF2B5EF4-FFF2-40B4-BE49-F238E27FC236}">
                <a16:creationId xmlns:a16="http://schemas.microsoft.com/office/drawing/2014/main" id="{803308F9-7E52-9614-8988-C55D72E2AE3F}"/>
              </a:ext>
            </a:extLst>
          </p:cNvPr>
          <p:cNvSpPr txBox="1"/>
          <p:nvPr/>
        </p:nvSpPr>
        <p:spPr>
          <a:xfrm>
            <a:off x="185513" y="5382946"/>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Client needs to know the</a:t>
            </a:r>
            <a:br>
              <a:rPr lang="en-US" sz="2000" dirty="0">
                <a:solidFill>
                  <a:srgbClr val="FD7D00"/>
                </a:solidFill>
                <a:latin typeface="Corbel" panose="020B0503020204020204" pitchFamily="34" charset="0"/>
              </a:rPr>
            </a:br>
            <a:r>
              <a:rPr lang="en-US" sz="2000" b="1" dirty="0">
                <a:solidFill>
                  <a:srgbClr val="FD7D00"/>
                </a:solidFill>
                <a:latin typeface="Corbel" panose="020B0503020204020204" pitchFamily="34" charset="0"/>
              </a:rPr>
              <a:t>username</a:t>
            </a:r>
            <a:r>
              <a:rPr lang="en-US" sz="2000" dirty="0">
                <a:solidFill>
                  <a:srgbClr val="FD7D00"/>
                </a:solidFill>
                <a:latin typeface="Corbel" panose="020B0503020204020204" pitchFamily="34" charset="0"/>
              </a:rPr>
              <a:t> and </a:t>
            </a:r>
            <a:r>
              <a:rPr lang="en-US" sz="2000" b="1" dirty="0">
                <a:solidFill>
                  <a:srgbClr val="FD7D00"/>
                </a:solidFill>
                <a:latin typeface="Corbel" panose="020B0503020204020204" pitchFamily="34" charset="0"/>
              </a:rPr>
              <a:t>password</a:t>
            </a:r>
          </a:p>
        </p:txBody>
      </p:sp>
    </p:spTree>
    <p:extLst>
      <p:ext uri="{BB962C8B-B14F-4D97-AF65-F5344CB8AC3E}">
        <p14:creationId xmlns:p14="http://schemas.microsoft.com/office/powerpoint/2010/main" val="3677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F785A-97AC-B434-D92E-4288858E0CB6}"/>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32" name="!!Url BG">
            <a:extLst>
              <a:ext uri="{FF2B5EF4-FFF2-40B4-BE49-F238E27FC236}">
                <a16:creationId xmlns:a16="http://schemas.microsoft.com/office/drawing/2014/main" id="{DC07865E-FE85-5D32-8493-BB86F9D53549}"/>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4" name="!!URL">
            <a:extLst>
              <a:ext uri="{FF2B5EF4-FFF2-40B4-BE49-F238E27FC236}">
                <a16:creationId xmlns:a16="http://schemas.microsoft.com/office/drawing/2014/main" id="{2E64B0FB-E05B-AA85-00BB-562B58A247B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36" name="!!Arrow 2">
            <a:extLst>
              <a:ext uri="{FF2B5EF4-FFF2-40B4-BE49-F238E27FC236}">
                <a16:creationId xmlns:a16="http://schemas.microsoft.com/office/drawing/2014/main" id="{ADE0B5CB-3B05-BADD-2E18-AB83904BDB13}"/>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7" name="!!Header">
            <a:extLst>
              <a:ext uri="{FF2B5EF4-FFF2-40B4-BE49-F238E27FC236}">
                <a16:creationId xmlns:a16="http://schemas.microsoft.com/office/drawing/2014/main" id="{9B19C65A-9A7C-A3D8-BA05-22C94D1698B5}"/>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8" name="!!Scheme">
            <a:extLst>
              <a:ext uri="{FF2B5EF4-FFF2-40B4-BE49-F238E27FC236}">
                <a16:creationId xmlns:a16="http://schemas.microsoft.com/office/drawing/2014/main" id="{06B5395A-D786-3FE5-8CC4-138DD5F35C4B}"/>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9" name="!!Scheme">
            <a:extLst>
              <a:ext uri="{FF2B5EF4-FFF2-40B4-BE49-F238E27FC236}">
                <a16:creationId xmlns:a16="http://schemas.microsoft.com/office/drawing/2014/main" id="{052810CF-03AE-7560-13F0-072C9966A03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pic>
        <p:nvPicPr>
          <p:cNvPr id="40" name="Picture 39">
            <a:extLst>
              <a:ext uri="{FF2B5EF4-FFF2-40B4-BE49-F238E27FC236}">
                <a16:creationId xmlns:a16="http://schemas.microsoft.com/office/drawing/2014/main" id="{5F736CA7-3CFC-EB58-76BC-D6DF9EB78F1C}"/>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41" name="Picture 40">
            <a:extLst>
              <a:ext uri="{FF2B5EF4-FFF2-40B4-BE49-F238E27FC236}">
                <a16:creationId xmlns:a16="http://schemas.microsoft.com/office/drawing/2014/main" id="{7FBFDE18-EFE5-1E34-F066-42434D4DCC62}"/>
              </a:ext>
            </a:extLst>
          </p:cNvPr>
          <p:cNvPicPr>
            <a:picLocks noChangeAspect="1"/>
          </p:cNvPicPr>
          <p:nvPr/>
        </p:nvPicPr>
        <p:blipFill>
          <a:blip r:embed="rId3"/>
          <a:stretch>
            <a:fillRect/>
          </a:stretch>
        </p:blipFill>
        <p:spPr>
          <a:xfrm>
            <a:off x="2139694" y="2871607"/>
            <a:ext cx="930283" cy="992661"/>
          </a:xfrm>
          <a:prstGeom prst="rect">
            <a:avLst/>
          </a:prstGeom>
        </p:spPr>
      </p:pic>
      <p:sp>
        <p:nvSpPr>
          <p:cNvPr id="42" name="!!Title">
            <a:extLst>
              <a:ext uri="{FF2B5EF4-FFF2-40B4-BE49-F238E27FC236}">
                <a16:creationId xmlns:a16="http://schemas.microsoft.com/office/drawing/2014/main" id="{75EE8746-80CE-5BE8-295A-66D10C301221}"/>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2" name="Group 1">
            <a:extLst>
              <a:ext uri="{FF2B5EF4-FFF2-40B4-BE49-F238E27FC236}">
                <a16:creationId xmlns:a16="http://schemas.microsoft.com/office/drawing/2014/main" id="{E43FC4CE-12B3-D223-1C79-1B216591993E}"/>
              </a:ext>
            </a:extLst>
          </p:cNvPr>
          <p:cNvGrpSpPr/>
          <p:nvPr/>
        </p:nvGrpSpPr>
        <p:grpSpPr>
          <a:xfrm>
            <a:off x="544795" y="4314603"/>
            <a:ext cx="3301324" cy="732544"/>
            <a:chOff x="491743" y="3568700"/>
            <a:chExt cx="3301324" cy="1051848"/>
          </a:xfrm>
        </p:grpSpPr>
        <p:sp>
          <p:nvSpPr>
            <p:cNvPr id="3" name="Rectangle: Rounded Corners 2">
              <a:extLst>
                <a:ext uri="{FF2B5EF4-FFF2-40B4-BE49-F238E27FC236}">
                  <a16:creationId xmlns:a16="http://schemas.microsoft.com/office/drawing/2014/main" id="{F831A500-BB1B-A0AB-082A-5BE553E01294}"/>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37231713-42BF-A601-44CD-FDE528533FA0}"/>
                </a:ext>
              </a:extLst>
            </p:cNvPr>
            <p:cNvGrpSpPr/>
            <p:nvPr/>
          </p:nvGrpSpPr>
          <p:grpSpPr>
            <a:xfrm>
              <a:off x="627883" y="3743690"/>
              <a:ext cx="528269" cy="683865"/>
              <a:chOff x="9592919" y="3281030"/>
              <a:chExt cx="2412301" cy="3122817"/>
            </a:xfrm>
          </p:grpSpPr>
          <p:sp>
            <p:nvSpPr>
              <p:cNvPr id="6" name="Freeform 158">
                <a:extLst>
                  <a:ext uri="{FF2B5EF4-FFF2-40B4-BE49-F238E27FC236}">
                    <a16:creationId xmlns:a16="http://schemas.microsoft.com/office/drawing/2014/main" id="{85F39D1D-CFD6-EFB3-BBDF-AFFBEEAC63A8}"/>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37539A0-8681-5211-050D-17A139FF67F3}"/>
                  </a:ext>
                </a:extLst>
              </p:cNvPr>
              <p:cNvGrpSpPr/>
              <p:nvPr/>
            </p:nvGrpSpPr>
            <p:grpSpPr>
              <a:xfrm>
                <a:off x="10528695" y="4589748"/>
                <a:ext cx="560994" cy="1088627"/>
                <a:chOff x="6048941" y="4798352"/>
                <a:chExt cx="549031" cy="1349261"/>
              </a:xfrm>
            </p:grpSpPr>
            <p:grpSp>
              <p:nvGrpSpPr>
                <p:cNvPr id="10" name="Group 9">
                  <a:extLst>
                    <a:ext uri="{FF2B5EF4-FFF2-40B4-BE49-F238E27FC236}">
                      <a16:creationId xmlns:a16="http://schemas.microsoft.com/office/drawing/2014/main" id="{0B7E3528-5CF2-1E85-4FFC-A48CFFD359CD}"/>
                    </a:ext>
                  </a:extLst>
                </p:cNvPr>
                <p:cNvGrpSpPr/>
                <p:nvPr/>
              </p:nvGrpSpPr>
              <p:grpSpPr>
                <a:xfrm>
                  <a:off x="6048941" y="4798352"/>
                  <a:ext cx="542456" cy="1088197"/>
                  <a:chOff x="6048941" y="4798352"/>
                  <a:chExt cx="542456" cy="1088197"/>
                </a:xfrm>
              </p:grpSpPr>
              <p:sp>
                <p:nvSpPr>
                  <p:cNvPr id="12" name="Freeform 159">
                    <a:extLst>
                      <a:ext uri="{FF2B5EF4-FFF2-40B4-BE49-F238E27FC236}">
                        <a16:creationId xmlns:a16="http://schemas.microsoft.com/office/drawing/2014/main" id="{A760A2D8-5F67-710F-DCD7-7F20C8086CF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60">
                    <a:extLst>
                      <a:ext uri="{FF2B5EF4-FFF2-40B4-BE49-F238E27FC236}">
                        <a16:creationId xmlns:a16="http://schemas.microsoft.com/office/drawing/2014/main" id="{BD565090-E5AC-B83C-16F6-6E688660FF8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 name="Freeform 165">
                  <a:extLst>
                    <a:ext uri="{FF2B5EF4-FFF2-40B4-BE49-F238E27FC236}">
                      <a16:creationId xmlns:a16="http://schemas.microsoft.com/office/drawing/2014/main" id="{1C5255E0-590F-EF2D-2ABE-3200FE5640A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161">
                <a:extLst>
                  <a:ext uri="{FF2B5EF4-FFF2-40B4-BE49-F238E27FC236}">
                    <a16:creationId xmlns:a16="http://schemas.microsoft.com/office/drawing/2014/main" id="{38AF58E0-92CF-F16C-9F5D-BFD58F3B6CD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11">
                <a:extLst>
                  <a:ext uri="{FF2B5EF4-FFF2-40B4-BE49-F238E27FC236}">
                    <a16:creationId xmlns:a16="http://schemas.microsoft.com/office/drawing/2014/main" id="{FAADB0B5-7948-22D9-6C83-7A20B8CF12C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4" name="!!txtAuthBg">
            <a:extLst>
              <a:ext uri="{FF2B5EF4-FFF2-40B4-BE49-F238E27FC236}">
                <a16:creationId xmlns:a16="http://schemas.microsoft.com/office/drawing/2014/main" id="{B2A53AE4-12E7-A7D6-7461-90120C4C332D}"/>
              </a:ext>
            </a:extLst>
          </p:cNvPr>
          <p:cNvSpPr/>
          <p:nvPr/>
        </p:nvSpPr>
        <p:spPr>
          <a:xfrm>
            <a:off x="544795" y="4300887"/>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xtUsername">
            <a:extLst>
              <a:ext uri="{FF2B5EF4-FFF2-40B4-BE49-F238E27FC236}">
                <a16:creationId xmlns:a16="http://schemas.microsoft.com/office/drawing/2014/main" id="{7DD6D0B8-7CBA-F26E-EF5D-5F63302DBC91}"/>
              </a:ext>
            </a:extLst>
          </p:cNvPr>
          <p:cNvSpPr txBox="1"/>
          <p:nvPr/>
        </p:nvSpPr>
        <p:spPr>
          <a:xfrm>
            <a:off x="605211" y="4485349"/>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6" name="!!txtPassword">
            <a:extLst>
              <a:ext uri="{FF2B5EF4-FFF2-40B4-BE49-F238E27FC236}">
                <a16:creationId xmlns:a16="http://schemas.microsoft.com/office/drawing/2014/main" id="{4196DAFB-1091-B53C-91D4-A1378A41F4A7}"/>
              </a:ext>
            </a:extLst>
          </p:cNvPr>
          <p:cNvSpPr txBox="1"/>
          <p:nvPr/>
        </p:nvSpPr>
        <p:spPr>
          <a:xfrm>
            <a:off x="1534060" y="4489999"/>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17" name="TextBox 16">
            <a:extLst>
              <a:ext uri="{FF2B5EF4-FFF2-40B4-BE49-F238E27FC236}">
                <a16:creationId xmlns:a16="http://schemas.microsoft.com/office/drawing/2014/main" id="{E1A040C4-65D9-46B2-3F2C-92BDCB3BDD59}"/>
              </a:ext>
            </a:extLst>
          </p:cNvPr>
          <p:cNvSpPr txBox="1"/>
          <p:nvPr/>
        </p:nvSpPr>
        <p:spPr>
          <a:xfrm>
            <a:off x="185513" y="5121688"/>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Client </a:t>
            </a:r>
            <a:r>
              <a:rPr lang="en-US" sz="2000" b="1" dirty="0">
                <a:solidFill>
                  <a:srgbClr val="FD7D00"/>
                </a:solidFill>
                <a:latin typeface="Corbel" panose="020B0503020204020204" pitchFamily="34" charset="0"/>
              </a:rPr>
              <a:t>concatenates</a:t>
            </a:r>
            <a:r>
              <a:rPr lang="en-US" sz="2000" dirty="0">
                <a:solidFill>
                  <a:srgbClr val="FD7D00"/>
                </a:solidFill>
                <a:latin typeface="Corbel" panose="020B0503020204020204" pitchFamily="34" charset="0"/>
              </a:rPr>
              <a:t> those</a:t>
            </a:r>
            <a:br>
              <a:rPr lang="en-US" sz="2000"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values together</a:t>
            </a:r>
            <a:endParaRPr lang="en-US" sz="2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421002431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F785A-97AC-B434-D92E-4288858E0CB6}"/>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32" name="!!Url BG">
            <a:extLst>
              <a:ext uri="{FF2B5EF4-FFF2-40B4-BE49-F238E27FC236}">
                <a16:creationId xmlns:a16="http://schemas.microsoft.com/office/drawing/2014/main" id="{DC07865E-FE85-5D32-8493-BB86F9D53549}"/>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4" name="!!URL">
            <a:extLst>
              <a:ext uri="{FF2B5EF4-FFF2-40B4-BE49-F238E27FC236}">
                <a16:creationId xmlns:a16="http://schemas.microsoft.com/office/drawing/2014/main" id="{2E64B0FB-E05B-AA85-00BB-562B58A247B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36" name="!!Arrow 2">
            <a:extLst>
              <a:ext uri="{FF2B5EF4-FFF2-40B4-BE49-F238E27FC236}">
                <a16:creationId xmlns:a16="http://schemas.microsoft.com/office/drawing/2014/main" id="{ADE0B5CB-3B05-BADD-2E18-AB83904BDB13}"/>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7" name="!!Header">
            <a:extLst>
              <a:ext uri="{FF2B5EF4-FFF2-40B4-BE49-F238E27FC236}">
                <a16:creationId xmlns:a16="http://schemas.microsoft.com/office/drawing/2014/main" id="{9B19C65A-9A7C-A3D8-BA05-22C94D1698B5}"/>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8" name="!!Scheme">
            <a:extLst>
              <a:ext uri="{FF2B5EF4-FFF2-40B4-BE49-F238E27FC236}">
                <a16:creationId xmlns:a16="http://schemas.microsoft.com/office/drawing/2014/main" id="{06B5395A-D786-3FE5-8CC4-138DD5F35C4B}"/>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9" name="!!Scheme">
            <a:extLst>
              <a:ext uri="{FF2B5EF4-FFF2-40B4-BE49-F238E27FC236}">
                <a16:creationId xmlns:a16="http://schemas.microsoft.com/office/drawing/2014/main" id="{052810CF-03AE-7560-13F0-072C9966A03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pic>
        <p:nvPicPr>
          <p:cNvPr id="40" name="Picture 39">
            <a:extLst>
              <a:ext uri="{FF2B5EF4-FFF2-40B4-BE49-F238E27FC236}">
                <a16:creationId xmlns:a16="http://schemas.microsoft.com/office/drawing/2014/main" id="{5F736CA7-3CFC-EB58-76BC-D6DF9EB78F1C}"/>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41" name="Picture 40">
            <a:extLst>
              <a:ext uri="{FF2B5EF4-FFF2-40B4-BE49-F238E27FC236}">
                <a16:creationId xmlns:a16="http://schemas.microsoft.com/office/drawing/2014/main" id="{7FBFDE18-EFE5-1E34-F066-42434D4DCC62}"/>
              </a:ext>
            </a:extLst>
          </p:cNvPr>
          <p:cNvPicPr>
            <a:picLocks noChangeAspect="1"/>
          </p:cNvPicPr>
          <p:nvPr/>
        </p:nvPicPr>
        <p:blipFill>
          <a:blip r:embed="rId3"/>
          <a:stretch>
            <a:fillRect/>
          </a:stretch>
        </p:blipFill>
        <p:spPr>
          <a:xfrm>
            <a:off x="2139694" y="2871607"/>
            <a:ext cx="930283" cy="992661"/>
          </a:xfrm>
          <a:prstGeom prst="rect">
            <a:avLst/>
          </a:prstGeom>
        </p:spPr>
      </p:pic>
      <p:sp>
        <p:nvSpPr>
          <p:cNvPr id="42" name="!!Title">
            <a:extLst>
              <a:ext uri="{FF2B5EF4-FFF2-40B4-BE49-F238E27FC236}">
                <a16:creationId xmlns:a16="http://schemas.microsoft.com/office/drawing/2014/main" id="{75EE8746-80CE-5BE8-295A-66D10C301221}"/>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7" name="!!txtAuthBg">
            <a:extLst>
              <a:ext uri="{FF2B5EF4-FFF2-40B4-BE49-F238E27FC236}">
                <a16:creationId xmlns:a16="http://schemas.microsoft.com/office/drawing/2014/main" id="{F75EDAED-4DF2-6360-B02F-11D6528AF17F}"/>
              </a:ext>
            </a:extLst>
          </p:cNvPr>
          <p:cNvSpPr/>
          <p:nvPr/>
        </p:nvSpPr>
        <p:spPr>
          <a:xfrm>
            <a:off x="544795" y="4300887"/>
            <a:ext cx="5142644" cy="923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xtUsername">
            <a:extLst>
              <a:ext uri="{FF2B5EF4-FFF2-40B4-BE49-F238E27FC236}">
                <a16:creationId xmlns:a16="http://schemas.microsoft.com/office/drawing/2014/main" id="{18DE84B4-0CEB-5F81-2BC7-6CEEF6665774}"/>
              </a:ext>
            </a:extLst>
          </p:cNvPr>
          <p:cNvSpPr txBox="1"/>
          <p:nvPr/>
        </p:nvSpPr>
        <p:spPr>
          <a:xfrm>
            <a:off x="2357811" y="4485349"/>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9" name="!!txtPassword">
            <a:extLst>
              <a:ext uri="{FF2B5EF4-FFF2-40B4-BE49-F238E27FC236}">
                <a16:creationId xmlns:a16="http://schemas.microsoft.com/office/drawing/2014/main" id="{3BC3C50F-2689-92A8-B2D2-B5F15CBA0073}"/>
              </a:ext>
            </a:extLst>
          </p:cNvPr>
          <p:cNvSpPr txBox="1"/>
          <p:nvPr/>
        </p:nvSpPr>
        <p:spPr>
          <a:xfrm>
            <a:off x="3286660" y="4489999"/>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0" name="!!txtBase64">
            <a:extLst>
              <a:ext uri="{FF2B5EF4-FFF2-40B4-BE49-F238E27FC236}">
                <a16:creationId xmlns:a16="http://schemas.microsoft.com/office/drawing/2014/main" id="{D555B17C-8C15-2D8F-DA8B-F4088ECC332B}"/>
              </a:ext>
            </a:extLst>
          </p:cNvPr>
          <p:cNvSpPr txBox="1"/>
          <p:nvPr/>
        </p:nvSpPr>
        <p:spPr>
          <a:xfrm>
            <a:off x="544795" y="4500738"/>
            <a:ext cx="5142643" cy="923330"/>
          </a:xfrm>
          <a:prstGeom prst="rect">
            <a:avLst/>
          </a:prstGeom>
          <a:noFill/>
        </p:spPr>
        <p:txBody>
          <a:bodyPr wrap="square">
            <a:spAutoFit/>
          </a:bodyPr>
          <a:lstStyle/>
          <a:p>
            <a:r>
              <a:rPr lang="en-US" sz="1800" b="1" dirty="0">
                <a:latin typeface="Courier New" panose="02070309020205020404" pitchFamily="49" charset="0"/>
                <a:cs typeface="Courier New" panose="02070309020205020404" pitchFamily="49" charset="0"/>
              </a:rPr>
              <a:t>Base64Encode(</a:t>
            </a:r>
            <a:r>
              <a:rPr lang="en-US" sz="1800" b="1" dirty="0">
                <a:solidFill>
                  <a:srgbClr val="D37011"/>
                </a:solidFill>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a:t>
            </a:r>
            <a:br>
              <a:rPr lang="en-US" sz="1800" b="1"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sym typeface="Wingdings" panose="05000000000000000000" pitchFamily="2" charset="2"/>
              </a:rPr>
              <a:t></a:t>
            </a:r>
            <a:br>
              <a:rPr lang="en-US" sz="1800" b="1" dirty="0">
                <a:solidFill>
                  <a:srgbClr val="D37011"/>
                </a:solidFill>
                <a:latin typeface="Courier New" panose="02070309020205020404" pitchFamily="49" charset="0"/>
                <a:cs typeface="Courier New" panose="02070309020205020404" pitchFamily="49" charset="0"/>
              </a:rPr>
            </a:br>
            <a:endParaRPr lang="en-US" dirty="0"/>
          </a:p>
        </p:txBody>
      </p:sp>
      <p:sp>
        <p:nvSpPr>
          <p:cNvPr id="21" name="!!txtEncoded">
            <a:extLst>
              <a:ext uri="{FF2B5EF4-FFF2-40B4-BE49-F238E27FC236}">
                <a16:creationId xmlns:a16="http://schemas.microsoft.com/office/drawing/2014/main" id="{47191F9B-6AF1-A17E-6C0A-1BB903BC25C6}"/>
              </a:ext>
            </a:extLst>
          </p:cNvPr>
          <p:cNvSpPr txBox="1"/>
          <p:nvPr/>
        </p:nvSpPr>
        <p:spPr>
          <a:xfrm>
            <a:off x="830438" y="4756716"/>
            <a:ext cx="4641436" cy="400110"/>
          </a:xfrm>
          <a:prstGeom prst="rect">
            <a:avLst/>
          </a:prstGeom>
          <a:noFill/>
        </p:spPr>
        <p:txBody>
          <a:bodyPr wrap="square">
            <a:spAutoFit/>
          </a:bodyPr>
          <a:lstStyle/>
          <a:p>
            <a:r>
              <a:rPr lang="en-US" sz="2000" dirty="0">
                <a:solidFill>
                  <a:schemeClr val="accent1"/>
                </a:solidFill>
                <a:latin typeface="Courier New" panose="02070309020205020404" pitchFamily="49" charset="0"/>
                <a:cs typeface="Courier New" panose="02070309020205020404" pitchFamily="49" charset="0"/>
              </a:rPr>
              <a:t>QWxpY2U6VGhpc1RhbGtSb2Nrcw</a:t>
            </a:r>
            <a:r>
              <a:rPr lang="en-US" dirty="0">
                <a:latin typeface="Courier New" panose="02070309020205020404" pitchFamily="49" charset="0"/>
                <a:cs typeface="Courier New" panose="02070309020205020404" pitchFamily="49" charset="0"/>
              </a:rPr>
              <a:t>==</a:t>
            </a:r>
          </a:p>
        </p:txBody>
      </p:sp>
      <p:sp>
        <p:nvSpPr>
          <p:cNvPr id="2" name="!!txtBox1">
            <a:extLst>
              <a:ext uri="{FF2B5EF4-FFF2-40B4-BE49-F238E27FC236}">
                <a16:creationId xmlns:a16="http://schemas.microsoft.com/office/drawing/2014/main" id="{C30FA2A4-2E86-88DD-EA39-971BCEE2FE08}"/>
              </a:ext>
            </a:extLst>
          </p:cNvPr>
          <p:cNvSpPr txBox="1"/>
          <p:nvPr/>
        </p:nvSpPr>
        <p:spPr>
          <a:xfrm>
            <a:off x="969283" y="5281348"/>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Client </a:t>
            </a:r>
            <a:r>
              <a:rPr lang="en-US" sz="2000" b="1" dirty="0">
                <a:solidFill>
                  <a:srgbClr val="FD7D00"/>
                </a:solidFill>
                <a:latin typeface="Corbel" panose="020B0503020204020204" pitchFamily="34" charset="0"/>
              </a:rPr>
              <a:t>Base64 encodes</a:t>
            </a:r>
            <a:br>
              <a:rPr lang="en-US" sz="2000" b="1"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the concatenated string</a:t>
            </a:r>
            <a:endParaRPr lang="en-US" sz="2000" b="1"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8444D930-2A22-3579-80FA-3B23E6972478}"/>
              </a:ext>
            </a:extLst>
          </p:cNvPr>
          <p:cNvSpPr txBox="1"/>
          <p:nvPr/>
        </p:nvSpPr>
        <p:spPr>
          <a:xfrm>
            <a:off x="4810183" y="5295862"/>
            <a:ext cx="5448071"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This is NOT a secure representation!</a:t>
            </a:r>
          </a:p>
          <a:p>
            <a:pPr algn="ctr"/>
            <a:r>
              <a:rPr lang="en-US" sz="2000" dirty="0">
                <a:solidFill>
                  <a:srgbClr val="FD7D00"/>
                </a:solidFill>
                <a:latin typeface="Corbel" panose="020B0503020204020204" pitchFamily="34" charset="0"/>
              </a:rPr>
              <a:t>It can easily be reversed into "</a:t>
            </a:r>
            <a:r>
              <a:rPr lang="en-US" sz="2000" dirty="0" err="1">
                <a:solidFill>
                  <a:srgbClr val="FD7D00"/>
                </a:solidFill>
                <a:latin typeface="Corbel" panose="020B0503020204020204" pitchFamily="34" charset="0"/>
              </a:rPr>
              <a:t>Alice:ThisTalkRocks</a:t>
            </a:r>
            <a:r>
              <a:rPr lang="en-US" sz="2000" dirty="0">
                <a:solidFill>
                  <a:srgbClr val="FD7D00"/>
                </a:solidFill>
                <a:latin typeface="Corbel" panose="020B0503020204020204" pitchFamily="34" charset="0"/>
              </a:rPr>
              <a:t>"</a:t>
            </a:r>
          </a:p>
        </p:txBody>
      </p:sp>
    </p:spTree>
    <p:extLst>
      <p:ext uri="{BB962C8B-B14F-4D97-AF65-F5344CB8AC3E}">
        <p14:creationId xmlns:p14="http://schemas.microsoft.com/office/powerpoint/2010/main" val="204636612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xtAuthBg">
            <a:extLst>
              <a:ext uri="{FF2B5EF4-FFF2-40B4-BE49-F238E27FC236}">
                <a16:creationId xmlns:a16="http://schemas.microsoft.com/office/drawing/2014/main" id="{0DB10296-FA74-1724-A240-ADE2B11C4143}"/>
              </a:ext>
            </a:extLst>
          </p:cNvPr>
          <p:cNvSpPr/>
          <p:nvPr/>
        </p:nvSpPr>
        <p:spPr>
          <a:xfrm>
            <a:off x="5461676" y="3381950"/>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xtUsername">
            <a:extLst>
              <a:ext uri="{FF2B5EF4-FFF2-40B4-BE49-F238E27FC236}">
                <a16:creationId xmlns:a16="http://schemas.microsoft.com/office/drawing/2014/main" id="{4F2C0DAE-ADA2-A8C7-7406-C30BBE516D4B}"/>
              </a:ext>
            </a:extLst>
          </p:cNvPr>
          <p:cNvSpPr txBox="1"/>
          <p:nvPr/>
        </p:nvSpPr>
        <p:spPr>
          <a:xfrm>
            <a:off x="5522092" y="3566412"/>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7" name="!!txtPassword">
            <a:extLst>
              <a:ext uri="{FF2B5EF4-FFF2-40B4-BE49-F238E27FC236}">
                <a16:creationId xmlns:a16="http://schemas.microsoft.com/office/drawing/2014/main" id="{475326EE-06CC-A8DA-CC13-6545AC87F7AF}"/>
              </a:ext>
            </a:extLst>
          </p:cNvPr>
          <p:cNvSpPr txBox="1"/>
          <p:nvPr/>
        </p:nvSpPr>
        <p:spPr>
          <a:xfrm>
            <a:off x="6450941" y="3571062"/>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478B043A-72BD-B459-C8B4-3B9BAD27F673}"/>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9" name="!!Url BG">
            <a:extLst>
              <a:ext uri="{FF2B5EF4-FFF2-40B4-BE49-F238E27FC236}">
                <a16:creationId xmlns:a16="http://schemas.microsoft.com/office/drawing/2014/main" id="{AD57EE73-0C09-AE9D-AC7B-D634AE801E3C}"/>
              </a:ext>
            </a:extLst>
          </p:cNvPr>
          <p:cNvSpPr/>
          <p:nvPr/>
        </p:nvSpPr>
        <p:spPr>
          <a:xfrm>
            <a:off x="3913820" y="3328546"/>
            <a:ext cx="4850164"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URL">
            <a:extLst>
              <a:ext uri="{FF2B5EF4-FFF2-40B4-BE49-F238E27FC236}">
                <a16:creationId xmlns:a16="http://schemas.microsoft.com/office/drawing/2014/main" id="{60C22EB6-0BEB-91F6-BA51-1761C5AAD3AC}"/>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1" name="!!Arrow 2">
            <a:extLst>
              <a:ext uri="{FF2B5EF4-FFF2-40B4-BE49-F238E27FC236}">
                <a16:creationId xmlns:a16="http://schemas.microsoft.com/office/drawing/2014/main" id="{76AD2722-EEC0-C4A9-DBD7-A5D29661D0FC}"/>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12" name="!!Header">
            <a:extLst>
              <a:ext uri="{FF2B5EF4-FFF2-40B4-BE49-F238E27FC236}">
                <a16:creationId xmlns:a16="http://schemas.microsoft.com/office/drawing/2014/main" id="{151D2B8A-080D-9374-6EF0-30074E1F6871}"/>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3" name="!!Scheme">
            <a:extLst>
              <a:ext uri="{FF2B5EF4-FFF2-40B4-BE49-F238E27FC236}">
                <a16:creationId xmlns:a16="http://schemas.microsoft.com/office/drawing/2014/main" id="{954EDF03-AC7F-DBE8-5343-24CE28946224}"/>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C8D562D3-BFDB-58E4-36E5-92E00B7FB8C2}"/>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461E5782-6E4A-C159-ADFF-818067501B1A}"/>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6" name="!!Title">
            <a:extLst>
              <a:ext uri="{FF2B5EF4-FFF2-40B4-BE49-F238E27FC236}">
                <a16:creationId xmlns:a16="http://schemas.microsoft.com/office/drawing/2014/main" id="{FDFA143A-1BFD-DFC3-E5D0-4488261FEA66}"/>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3" name="!!txtEncoded">
            <a:extLst>
              <a:ext uri="{FF2B5EF4-FFF2-40B4-BE49-F238E27FC236}">
                <a16:creationId xmlns:a16="http://schemas.microsoft.com/office/drawing/2014/main" id="{1AA4232D-3DA9-2C25-D4BF-6954842D1007}"/>
              </a:ext>
            </a:extLst>
          </p:cNvPr>
          <p:cNvSpPr txBox="1"/>
          <p:nvPr/>
        </p:nvSpPr>
        <p:spPr>
          <a:xfrm>
            <a:off x="7192816" y="3742964"/>
            <a:ext cx="4641436" cy="400110"/>
          </a:xfrm>
          <a:prstGeom prst="rect">
            <a:avLst/>
          </a:prstGeom>
          <a:noFill/>
        </p:spPr>
        <p:txBody>
          <a:bodyPr wrap="square">
            <a:spAutoFit/>
          </a:bodyPr>
          <a:lstStyle/>
          <a:p>
            <a:r>
              <a:rPr lang="en-US" sz="2000" dirty="0">
                <a:solidFill>
                  <a:schemeClr val="accent1"/>
                </a:solidFill>
                <a:latin typeface="Courier New" panose="02070309020205020404" pitchFamily="49" charset="0"/>
                <a:cs typeface="Courier New" panose="02070309020205020404" pitchFamily="49" charset="0"/>
              </a:rPr>
              <a:t>QWxpY2U…</a:t>
            </a:r>
            <a:endParaRPr lang="en-US" dirty="0">
              <a:latin typeface="Courier New" panose="02070309020205020404" pitchFamily="49" charset="0"/>
              <a:cs typeface="Courier New" panose="02070309020205020404" pitchFamily="49" charset="0"/>
            </a:endParaRPr>
          </a:p>
        </p:txBody>
      </p:sp>
      <p:sp>
        <p:nvSpPr>
          <p:cNvPr id="3" name="!!txtBox1">
            <a:extLst>
              <a:ext uri="{FF2B5EF4-FFF2-40B4-BE49-F238E27FC236}">
                <a16:creationId xmlns:a16="http://schemas.microsoft.com/office/drawing/2014/main" id="{E4B5B90A-2B63-3836-5771-F9D1B79D18B4}"/>
              </a:ext>
            </a:extLst>
          </p:cNvPr>
          <p:cNvSpPr txBox="1"/>
          <p:nvPr/>
        </p:nvSpPr>
        <p:spPr>
          <a:xfrm>
            <a:off x="5522043" y="4264786"/>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Encoded string</a:t>
            </a:r>
            <a:br>
              <a:rPr lang="en-US" sz="2000"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sent in HTTP Header</a:t>
            </a:r>
            <a:endParaRPr lang="en-US" sz="2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1449819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xtAuthBg">
            <a:extLst>
              <a:ext uri="{FF2B5EF4-FFF2-40B4-BE49-F238E27FC236}">
                <a16:creationId xmlns:a16="http://schemas.microsoft.com/office/drawing/2014/main" id="{2695EEFF-29DE-AD99-634E-3DA54D3BC520}"/>
              </a:ext>
            </a:extLst>
          </p:cNvPr>
          <p:cNvSpPr/>
          <p:nvPr/>
        </p:nvSpPr>
        <p:spPr>
          <a:xfrm>
            <a:off x="8052476" y="4258250"/>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xtUsername">
            <a:extLst>
              <a:ext uri="{FF2B5EF4-FFF2-40B4-BE49-F238E27FC236}">
                <a16:creationId xmlns:a16="http://schemas.microsoft.com/office/drawing/2014/main" id="{FEEFCA2F-E852-0729-70E7-0FE1F899E3E2}"/>
              </a:ext>
            </a:extLst>
          </p:cNvPr>
          <p:cNvSpPr txBox="1"/>
          <p:nvPr/>
        </p:nvSpPr>
        <p:spPr>
          <a:xfrm>
            <a:off x="8112892" y="4442712"/>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8" name="!!txtPassword">
            <a:extLst>
              <a:ext uri="{FF2B5EF4-FFF2-40B4-BE49-F238E27FC236}">
                <a16:creationId xmlns:a16="http://schemas.microsoft.com/office/drawing/2014/main" id="{15F3B30B-B795-1AB1-A363-420D16CC9025}"/>
              </a:ext>
            </a:extLst>
          </p:cNvPr>
          <p:cNvSpPr txBox="1"/>
          <p:nvPr/>
        </p:nvSpPr>
        <p:spPr>
          <a:xfrm>
            <a:off x="9041741" y="4447362"/>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19" name="TextBox 18">
            <a:extLst>
              <a:ext uri="{FF2B5EF4-FFF2-40B4-BE49-F238E27FC236}">
                <a16:creationId xmlns:a16="http://schemas.microsoft.com/office/drawing/2014/main" id="{7FF61619-EC26-CB2C-FC9E-672D5CC24758}"/>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20" name="!!Url BG">
            <a:extLst>
              <a:ext uri="{FF2B5EF4-FFF2-40B4-BE49-F238E27FC236}">
                <a16:creationId xmlns:a16="http://schemas.microsoft.com/office/drawing/2014/main" id="{4C980C77-FFB2-1AE0-CFC5-9D19246D582D}"/>
              </a:ext>
            </a:extLst>
          </p:cNvPr>
          <p:cNvSpPr/>
          <p:nvPr/>
        </p:nvSpPr>
        <p:spPr>
          <a:xfrm>
            <a:off x="3913820" y="3328546"/>
            <a:ext cx="4850164"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1" name="!!URL">
            <a:extLst>
              <a:ext uri="{FF2B5EF4-FFF2-40B4-BE49-F238E27FC236}">
                <a16:creationId xmlns:a16="http://schemas.microsoft.com/office/drawing/2014/main" id="{07000487-5A67-D9A0-F266-39730FDA951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2" name="!!Arrow 2">
            <a:extLst>
              <a:ext uri="{FF2B5EF4-FFF2-40B4-BE49-F238E27FC236}">
                <a16:creationId xmlns:a16="http://schemas.microsoft.com/office/drawing/2014/main" id="{74C10BC8-A95F-6A8E-3221-E96D3A3E8315}"/>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4" name="!!Header">
            <a:extLst>
              <a:ext uri="{FF2B5EF4-FFF2-40B4-BE49-F238E27FC236}">
                <a16:creationId xmlns:a16="http://schemas.microsoft.com/office/drawing/2014/main" id="{1F6304B5-1B7A-CDEB-0C58-A46ACB472561}"/>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5" name="!!Scheme">
            <a:extLst>
              <a:ext uri="{FF2B5EF4-FFF2-40B4-BE49-F238E27FC236}">
                <a16:creationId xmlns:a16="http://schemas.microsoft.com/office/drawing/2014/main" id="{A61B353F-CC32-09ED-D23E-4F0E76B81E94}"/>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pic>
        <p:nvPicPr>
          <p:cNvPr id="26" name="Picture 25">
            <a:extLst>
              <a:ext uri="{FF2B5EF4-FFF2-40B4-BE49-F238E27FC236}">
                <a16:creationId xmlns:a16="http://schemas.microsoft.com/office/drawing/2014/main" id="{7BE0BF1B-21CE-5697-D261-7514CC44D2F8}"/>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7" name="Picture 26">
            <a:extLst>
              <a:ext uri="{FF2B5EF4-FFF2-40B4-BE49-F238E27FC236}">
                <a16:creationId xmlns:a16="http://schemas.microsoft.com/office/drawing/2014/main" id="{24127B66-2456-BC63-7A8A-3EF680A7A418}"/>
              </a:ext>
            </a:extLst>
          </p:cNvPr>
          <p:cNvPicPr>
            <a:picLocks noChangeAspect="1"/>
          </p:cNvPicPr>
          <p:nvPr/>
        </p:nvPicPr>
        <p:blipFill>
          <a:blip r:embed="rId3"/>
          <a:stretch>
            <a:fillRect/>
          </a:stretch>
        </p:blipFill>
        <p:spPr>
          <a:xfrm>
            <a:off x="2139694" y="2871607"/>
            <a:ext cx="930283" cy="992661"/>
          </a:xfrm>
          <a:prstGeom prst="rect">
            <a:avLst/>
          </a:prstGeom>
        </p:spPr>
      </p:pic>
      <p:sp>
        <p:nvSpPr>
          <p:cNvPr id="28" name="!!Title">
            <a:extLst>
              <a:ext uri="{FF2B5EF4-FFF2-40B4-BE49-F238E27FC236}">
                <a16:creationId xmlns:a16="http://schemas.microsoft.com/office/drawing/2014/main" id="{E6343A90-DE1D-7431-9CE1-C13679B862CD}"/>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9" name="!!txtEncoded">
            <a:extLst>
              <a:ext uri="{FF2B5EF4-FFF2-40B4-BE49-F238E27FC236}">
                <a16:creationId xmlns:a16="http://schemas.microsoft.com/office/drawing/2014/main" id="{FFBF5E25-2F94-3868-4030-A509AE4A4C11}"/>
              </a:ext>
            </a:extLst>
          </p:cNvPr>
          <p:cNvSpPr txBox="1"/>
          <p:nvPr/>
        </p:nvSpPr>
        <p:spPr>
          <a:xfrm>
            <a:off x="7192816" y="3742964"/>
            <a:ext cx="4641436" cy="400110"/>
          </a:xfrm>
          <a:prstGeom prst="rect">
            <a:avLst/>
          </a:prstGeom>
          <a:noFill/>
        </p:spPr>
        <p:txBody>
          <a:bodyPr wrap="square">
            <a:spAutoFit/>
          </a:bodyPr>
          <a:lstStyle/>
          <a:p>
            <a:r>
              <a:rPr lang="en-US" sz="2000" dirty="0">
                <a:solidFill>
                  <a:schemeClr val="accent1"/>
                </a:solidFill>
                <a:latin typeface="Courier New" panose="02070309020205020404" pitchFamily="49" charset="0"/>
                <a:cs typeface="Courier New" panose="02070309020205020404" pitchFamily="49" charset="0"/>
              </a:rPr>
              <a:t>QWxpY2U…</a:t>
            </a:r>
            <a:endParaRPr lang="en-US" dirty="0">
              <a:latin typeface="Courier New" panose="02070309020205020404" pitchFamily="49" charset="0"/>
              <a:cs typeface="Courier New" panose="02070309020205020404" pitchFamily="49" charset="0"/>
            </a:endParaRPr>
          </a:p>
        </p:txBody>
      </p:sp>
      <p:sp>
        <p:nvSpPr>
          <p:cNvPr id="2" name="TextBox 1">
            <a:extLst>
              <a:ext uri="{FF2B5EF4-FFF2-40B4-BE49-F238E27FC236}">
                <a16:creationId xmlns:a16="http://schemas.microsoft.com/office/drawing/2014/main" id="{C4E5A194-8B7F-DADD-D510-3696D5979984}"/>
              </a:ext>
            </a:extLst>
          </p:cNvPr>
          <p:cNvSpPr txBox="1"/>
          <p:nvPr/>
        </p:nvSpPr>
        <p:spPr>
          <a:xfrm>
            <a:off x="7681633" y="5035743"/>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Server </a:t>
            </a:r>
            <a:r>
              <a:rPr lang="en-US" sz="2000" b="1" dirty="0">
                <a:solidFill>
                  <a:srgbClr val="FD7D00"/>
                </a:solidFill>
                <a:latin typeface="Corbel" panose="020B0503020204020204" pitchFamily="34" charset="0"/>
              </a:rPr>
              <a:t>Base64 </a:t>
            </a:r>
            <a:r>
              <a:rPr lang="en-US" sz="2000" b="1" u="sng" dirty="0">
                <a:solidFill>
                  <a:srgbClr val="FD7D00"/>
                </a:solidFill>
                <a:latin typeface="Corbel" panose="020B0503020204020204" pitchFamily="34" charset="0"/>
              </a:rPr>
              <a:t>decodes</a:t>
            </a:r>
            <a:br>
              <a:rPr lang="en-US" sz="2000" b="1"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the string into credentials</a:t>
            </a:r>
            <a:endParaRPr lang="en-US" sz="2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4208837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7FF61619-EC26-CB2C-FC9E-672D5CC24758}"/>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28" name="!!Title">
            <a:extLst>
              <a:ext uri="{FF2B5EF4-FFF2-40B4-BE49-F238E27FC236}">
                <a16:creationId xmlns:a16="http://schemas.microsoft.com/office/drawing/2014/main" id="{E6343A90-DE1D-7431-9CE1-C13679B862CD}"/>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xtPasswords">
            <a:extLst>
              <a:ext uri="{FF2B5EF4-FFF2-40B4-BE49-F238E27FC236}">
                <a16:creationId xmlns:a16="http://schemas.microsoft.com/office/drawing/2014/main" id="{2ADCEE21-F82C-B9D9-93CE-FB44A8F89B6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xtAuthBg">
            <a:extLst>
              <a:ext uri="{FF2B5EF4-FFF2-40B4-BE49-F238E27FC236}">
                <a16:creationId xmlns:a16="http://schemas.microsoft.com/office/drawing/2014/main" id="{AA6F27E1-FE2D-17A0-B879-D9AF3C38039C}"/>
              </a:ext>
            </a:extLst>
          </p:cNvPr>
          <p:cNvSpPr/>
          <p:nvPr/>
        </p:nvSpPr>
        <p:spPr>
          <a:xfrm>
            <a:off x="4445338" y="2109786"/>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xtUsername">
            <a:extLst>
              <a:ext uri="{FF2B5EF4-FFF2-40B4-BE49-F238E27FC236}">
                <a16:creationId xmlns:a16="http://schemas.microsoft.com/office/drawing/2014/main" id="{169ECF18-79FE-D5CA-1B12-2CBA56B5BB9B}"/>
              </a:ext>
            </a:extLst>
          </p:cNvPr>
          <p:cNvSpPr txBox="1"/>
          <p:nvPr/>
        </p:nvSpPr>
        <p:spPr>
          <a:xfrm>
            <a:off x="4505754" y="2294248"/>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6" name="!!txtPassword">
            <a:extLst>
              <a:ext uri="{FF2B5EF4-FFF2-40B4-BE49-F238E27FC236}">
                <a16:creationId xmlns:a16="http://schemas.microsoft.com/office/drawing/2014/main" id="{0FD37045-8D06-4C8B-1462-CA04EF8259AD}"/>
              </a:ext>
            </a:extLst>
          </p:cNvPr>
          <p:cNvSpPr txBox="1"/>
          <p:nvPr/>
        </p:nvSpPr>
        <p:spPr>
          <a:xfrm>
            <a:off x="5434603" y="229889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28680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2FE1E2-8BAE-744D-91F9-BA45E865F935}"/>
              </a:ext>
            </a:extLst>
          </p:cNvPr>
          <p:cNvSpPr txBox="1">
            <a:spLocks/>
          </p:cNvSpPr>
          <p:nvPr/>
        </p:nvSpPr>
        <p:spPr>
          <a:xfrm>
            <a:off x="818850" y="277062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3475020628"/>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7FF61619-EC26-CB2C-FC9E-672D5CC24758}"/>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28" name="!!Title">
            <a:extLst>
              <a:ext uri="{FF2B5EF4-FFF2-40B4-BE49-F238E27FC236}">
                <a16:creationId xmlns:a16="http://schemas.microsoft.com/office/drawing/2014/main" id="{E6343A90-DE1D-7431-9CE1-C13679B862CD}"/>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 name="!!txtAuthBg">
            <a:extLst>
              <a:ext uri="{FF2B5EF4-FFF2-40B4-BE49-F238E27FC236}">
                <a16:creationId xmlns:a16="http://schemas.microsoft.com/office/drawing/2014/main" id="{AA6F27E1-FE2D-17A0-B879-D9AF3C38039C}"/>
              </a:ext>
            </a:extLst>
          </p:cNvPr>
          <p:cNvSpPr/>
          <p:nvPr/>
        </p:nvSpPr>
        <p:spPr>
          <a:xfrm>
            <a:off x="4445338" y="2109786"/>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xtUsername">
            <a:extLst>
              <a:ext uri="{FF2B5EF4-FFF2-40B4-BE49-F238E27FC236}">
                <a16:creationId xmlns:a16="http://schemas.microsoft.com/office/drawing/2014/main" id="{169ECF18-79FE-D5CA-1B12-2CBA56B5BB9B}"/>
              </a:ext>
            </a:extLst>
          </p:cNvPr>
          <p:cNvSpPr txBox="1"/>
          <p:nvPr/>
        </p:nvSpPr>
        <p:spPr>
          <a:xfrm>
            <a:off x="4505754" y="2294248"/>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6" name="!!txtPassword">
            <a:extLst>
              <a:ext uri="{FF2B5EF4-FFF2-40B4-BE49-F238E27FC236}">
                <a16:creationId xmlns:a16="http://schemas.microsoft.com/office/drawing/2014/main" id="{0FD37045-8D06-4C8B-1462-CA04EF8259AD}"/>
              </a:ext>
            </a:extLst>
          </p:cNvPr>
          <p:cNvSpPr txBox="1"/>
          <p:nvPr/>
        </p:nvSpPr>
        <p:spPr>
          <a:xfrm>
            <a:off x="5434603" y="229889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4" name="txtPasswords">
            <a:extLst>
              <a:ext uri="{FF2B5EF4-FFF2-40B4-BE49-F238E27FC236}">
                <a16:creationId xmlns:a16="http://schemas.microsoft.com/office/drawing/2014/main" id="{45A46447-CFD6-A050-FBBD-6CFDC339908E}"/>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sp>
        <p:nvSpPr>
          <p:cNvPr id="2" name="TextBox 1">
            <a:extLst>
              <a:ext uri="{FF2B5EF4-FFF2-40B4-BE49-F238E27FC236}">
                <a16:creationId xmlns:a16="http://schemas.microsoft.com/office/drawing/2014/main" id="{A758FFDA-BF4E-7EA0-2EE1-0E2AF912B700}"/>
              </a:ext>
            </a:extLst>
          </p:cNvPr>
          <p:cNvSpPr txBox="1"/>
          <p:nvPr/>
        </p:nvSpPr>
        <p:spPr>
          <a:xfrm>
            <a:off x="4580301" y="-716738"/>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Tree>
    <p:extLst>
      <p:ext uri="{BB962C8B-B14F-4D97-AF65-F5344CB8AC3E}">
        <p14:creationId xmlns:p14="http://schemas.microsoft.com/office/powerpoint/2010/main" val="837590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9C96E03-ABC0-7D05-2818-7573882A0CD1}"/>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B99D1C14-7F05-E361-FF7E-B89639C5EF5B}"/>
              </a:ext>
            </a:extLst>
          </p:cNvPr>
          <p:cNvSpPr txBox="1"/>
          <p:nvPr/>
        </p:nvSpPr>
        <p:spPr>
          <a:xfrm>
            <a:off x="2419350" y="31429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sp>
        <p:nvSpPr>
          <p:cNvPr id="10" name="!!Title">
            <a:extLst>
              <a:ext uri="{FF2B5EF4-FFF2-40B4-BE49-F238E27FC236}">
                <a16:creationId xmlns:a16="http://schemas.microsoft.com/office/drawing/2014/main" id="{7E9474FF-8D6E-006A-EFD7-41FF471B3AD4}"/>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1" name="!!txtAuthBg">
            <a:extLst>
              <a:ext uri="{FF2B5EF4-FFF2-40B4-BE49-F238E27FC236}">
                <a16:creationId xmlns:a16="http://schemas.microsoft.com/office/drawing/2014/main" id="{25E5B778-9954-37DD-BB53-052F0ABF0C23}"/>
              </a:ext>
            </a:extLst>
          </p:cNvPr>
          <p:cNvSpPr/>
          <p:nvPr/>
        </p:nvSpPr>
        <p:spPr>
          <a:xfrm>
            <a:off x="3772238" y="2109786"/>
            <a:ext cx="4685962"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xtUsername">
            <a:extLst>
              <a:ext uri="{FF2B5EF4-FFF2-40B4-BE49-F238E27FC236}">
                <a16:creationId xmlns:a16="http://schemas.microsoft.com/office/drawing/2014/main" id="{E7F99E19-41F6-C0AB-81A8-4344956CF53F}"/>
              </a:ext>
            </a:extLst>
          </p:cNvPr>
          <p:cNvSpPr txBox="1"/>
          <p:nvPr/>
        </p:nvSpPr>
        <p:spPr>
          <a:xfrm>
            <a:off x="3832654" y="2294248"/>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3" name="!!txtPassword">
            <a:extLst>
              <a:ext uri="{FF2B5EF4-FFF2-40B4-BE49-F238E27FC236}">
                <a16:creationId xmlns:a16="http://schemas.microsoft.com/office/drawing/2014/main" id="{0782CFF1-57F5-E696-BF55-D6D34CFB7559}"/>
              </a:ext>
            </a:extLst>
          </p:cNvPr>
          <p:cNvSpPr txBox="1"/>
          <p:nvPr/>
        </p:nvSpPr>
        <p:spPr>
          <a:xfrm>
            <a:off x="4761503" y="2298898"/>
            <a:ext cx="3570208" cy="400110"/>
          </a:xfrm>
          <a:prstGeom prst="rect">
            <a:avLst/>
          </a:prstGeom>
          <a:noFill/>
        </p:spPr>
        <p:txBody>
          <a:bodyPr wrap="none" rtlCol="0">
            <a:spAutoFit/>
          </a:bodyPr>
          <a:lstStyle/>
          <a:p>
            <a:r>
              <a:rPr lang="en-US" sz="2000" b="1" i="0" dirty="0">
                <a:solidFill>
                  <a:srgbClr val="333333"/>
                </a:solidFill>
                <a:effectLst/>
                <a:latin typeface="Courier New" panose="02070309020205020404" pitchFamily="49" charset="0"/>
                <a:cs typeface="Courier New" panose="02070309020205020404" pitchFamily="49" charset="0"/>
              </a:rPr>
              <a:t>O7SEkjRU2Um_UKyN3iqqmA</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8814389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TextBox 21">
            <a:extLst>
              <a:ext uri="{FF2B5EF4-FFF2-40B4-BE49-F238E27FC236}">
                <a16:creationId xmlns:a16="http://schemas.microsoft.com/office/drawing/2014/main" id="{94F84AED-2369-A19D-8F7C-3A91BBA5D47F}"/>
              </a:ext>
            </a:extLst>
          </p:cNvPr>
          <p:cNvSpPr txBox="1"/>
          <p:nvPr/>
        </p:nvSpPr>
        <p:spPr>
          <a:xfrm>
            <a:off x="3696923" y="4260460"/>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For API calls only; NOT for logging in</a:t>
            </a:r>
          </a:p>
        </p:txBody>
      </p:sp>
      <p:pic>
        <p:nvPicPr>
          <p:cNvPr id="24" name="Picture 23">
            <a:extLst>
              <a:ext uri="{FF2B5EF4-FFF2-40B4-BE49-F238E27FC236}">
                <a16:creationId xmlns:a16="http://schemas.microsoft.com/office/drawing/2014/main" id="{5DB3EDF5-92F2-6323-19D6-E623EC892F36}"/>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26" name="Picture 25">
            <a:extLst>
              <a:ext uri="{FF2B5EF4-FFF2-40B4-BE49-F238E27FC236}">
                <a16:creationId xmlns:a16="http://schemas.microsoft.com/office/drawing/2014/main" id="{E87CE221-9542-4B5A-77E6-A392C2D42141}"/>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7" name="!!Arrow 2">
            <a:extLst>
              <a:ext uri="{FF2B5EF4-FFF2-40B4-BE49-F238E27FC236}">
                <a16:creationId xmlns:a16="http://schemas.microsoft.com/office/drawing/2014/main" id="{F0D37363-AB95-9373-9C31-96FA1BC530D0}"/>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Url BG">
            <a:extLst>
              <a:ext uri="{FF2B5EF4-FFF2-40B4-BE49-F238E27FC236}">
                <a16:creationId xmlns:a16="http://schemas.microsoft.com/office/drawing/2014/main" id="{6BDC121B-8531-D417-1B55-4CACDFDE2216}"/>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1" name="!!URL">
            <a:extLst>
              <a:ext uri="{FF2B5EF4-FFF2-40B4-BE49-F238E27FC236}">
                <a16:creationId xmlns:a16="http://schemas.microsoft.com/office/drawing/2014/main" id="{B8E6B8B5-2721-D98B-976A-70F2178D51EA}"/>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2" name="!!Header">
            <a:extLst>
              <a:ext uri="{FF2B5EF4-FFF2-40B4-BE49-F238E27FC236}">
                <a16:creationId xmlns:a16="http://schemas.microsoft.com/office/drawing/2014/main" id="{B41E23EF-657A-F13B-939B-768BECB0157C}"/>
              </a:ext>
            </a:extLst>
          </p:cNvPr>
          <p:cNvSpPr txBox="1"/>
          <p:nvPr/>
        </p:nvSpPr>
        <p:spPr>
          <a:xfrm>
            <a:off x="3962340" y="848190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3" name="!!Scheme">
            <a:extLst>
              <a:ext uri="{FF2B5EF4-FFF2-40B4-BE49-F238E27FC236}">
                <a16:creationId xmlns:a16="http://schemas.microsoft.com/office/drawing/2014/main" id="{D404231D-A212-2AB2-7F17-6980A92E893A}"/>
              </a:ext>
            </a:extLst>
          </p:cNvPr>
          <p:cNvSpPr txBox="1"/>
          <p:nvPr/>
        </p:nvSpPr>
        <p:spPr>
          <a:xfrm>
            <a:off x="6181665" y="848190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4" name="!!txtEncoded">
            <a:extLst>
              <a:ext uri="{FF2B5EF4-FFF2-40B4-BE49-F238E27FC236}">
                <a16:creationId xmlns:a16="http://schemas.microsoft.com/office/drawing/2014/main" id="{9B8BA449-3A05-2702-5D25-A6CFA64B5522}"/>
              </a:ext>
            </a:extLst>
          </p:cNvPr>
          <p:cNvSpPr txBox="1"/>
          <p:nvPr/>
        </p:nvSpPr>
        <p:spPr>
          <a:xfrm>
            <a:off x="7067571" y="8481904"/>
            <a:ext cx="4641436" cy="400110"/>
          </a:xfrm>
          <a:prstGeom prst="rect">
            <a:avLst/>
          </a:prstGeom>
          <a:noFill/>
        </p:spPr>
        <p:txBody>
          <a:bodyPr wrap="square">
            <a:spAutoFit/>
          </a:bodyPr>
          <a:lstStyle/>
          <a:p>
            <a:r>
              <a:rPr lang="en-US" sz="2000" dirty="0" err="1">
                <a:solidFill>
                  <a:schemeClr val="accent1"/>
                </a:solidFill>
                <a:latin typeface="Courier New" panose="02070309020205020404" pitchFamily="49" charset="0"/>
                <a:cs typeface="Courier New" panose="02070309020205020404" pitchFamily="49" charset="0"/>
              </a:rPr>
              <a:t>QWxp</a:t>
            </a:r>
            <a:r>
              <a:rPr lang="en-US" sz="2000" dirty="0">
                <a:solidFill>
                  <a:schemeClr val="accent1"/>
                </a:solidFill>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p:bldP spid="22"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4" name="TextBox 23">
            <a:extLst>
              <a:ext uri="{FF2B5EF4-FFF2-40B4-BE49-F238E27FC236}">
                <a16:creationId xmlns:a16="http://schemas.microsoft.com/office/drawing/2014/main" id="{08305C4E-5231-3FEE-4A4E-D3ACCBAD9D22}"/>
              </a:ext>
            </a:extLst>
          </p:cNvPr>
          <p:cNvSpPr txBox="1"/>
          <p:nvPr/>
        </p:nvSpPr>
        <p:spPr>
          <a:xfrm>
            <a:off x="2274827" y="5243351"/>
            <a:ext cx="7334250" cy="584775"/>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Do not use </a:t>
            </a:r>
            <a:r>
              <a:rPr lang="en-US" sz="2800" dirty="0">
                <a:solidFill>
                  <a:srgbClr val="FF0000"/>
                </a:solidFill>
                <a:latin typeface="Consolas" panose="020B0609020204030204" pitchFamily="49" charset="0"/>
              </a:rPr>
              <a:t>GUIDs</a:t>
            </a:r>
            <a:r>
              <a:rPr lang="en-US" sz="3200" dirty="0">
                <a:solidFill>
                  <a:srgbClr val="FF0000"/>
                </a:solidFill>
                <a:latin typeface="Corbel" panose="020B0503020204020204" pitchFamily="34" charset="0"/>
              </a:rPr>
              <a:t> for API Keys!</a:t>
            </a:r>
          </a:p>
        </p:txBody>
      </p:sp>
      <p:sp>
        <p:nvSpPr>
          <p:cNvPr id="28" name="Rectangle: Rounded Corners 27">
            <a:extLst>
              <a:ext uri="{FF2B5EF4-FFF2-40B4-BE49-F238E27FC236}">
                <a16:creationId xmlns:a16="http://schemas.microsoft.com/office/drawing/2014/main" id="{2BC51E1C-32EF-A1FB-F6CA-98670EDA2F93}"/>
              </a:ext>
            </a:extLst>
          </p:cNvPr>
          <p:cNvSpPr/>
          <p:nvPr/>
        </p:nvSpPr>
        <p:spPr>
          <a:xfrm>
            <a:off x="2406594" y="5271829"/>
            <a:ext cx="7122273" cy="584773"/>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23BF776-F5A4-2BC8-0356-C1E384B2DA90}"/>
              </a:ext>
            </a:extLst>
          </p:cNvPr>
          <p:cNvSpPr txBox="1"/>
          <p:nvPr/>
        </p:nvSpPr>
        <p:spPr>
          <a:xfrm>
            <a:off x="2048305" y="6085975"/>
            <a:ext cx="7334250" cy="584775"/>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https://bit.ly/</a:t>
            </a:r>
            <a:r>
              <a:rPr lang="en-US" sz="3200" b="1" dirty="0">
                <a:solidFill>
                  <a:srgbClr val="FF0000"/>
                </a:solidFill>
                <a:latin typeface="Corbel" panose="020B0503020204020204" pitchFamily="34" charset="0"/>
              </a:rPr>
              <a:t>GuidsArentKeys</a:t>
            </a:r>
          </a:p>
        </p:txBody>
      </p:sp>
      <p:pic>
        <p:nvPicPr>
          <p:cNvPr id="32" name="Picture 31">
            <a:extLst>
              <a:ext uri="{FF2B5EF4-FFF2-40B4-BE49-F238E27FC236}">
                <a16:creationId xmlns:a16="http://schemas.microsoft.com/office/drawing/2014/main" id="{35FD6D6B-E501-91FD-1A4F-6A913BF0DED2}"/>
              </a:ext>
            </a:extLst>
          </p:cNvPr>
          <p:cNvPicPr>
            <a:picLocks noChangeAspect="1"/>
          </p:cNvPicPr>
          <p:nvPr/>
        </p:nvPicPr>
        <p:blipFill>
          <a:blip r:embed="rId5"/>
          <a:stretch>
            <a:fillRect/>
          </a:stretch>
        </p:blipFill>
        <p:spPr>
          <a:xfrm>
            <a:off x="9836137" y="4518544"/>
            <a:ext cx="2343879" cy="2339456"/>
          </a:xfrm>
          <a:prstGeom prst="rect">
            <a:avLst/>
          </a:prstGeom>
        </p:spPr>
      </p:pic>
      <p:sp>
        <p:nvSpPr>
          <p:cNvPr id="27" name="TextBox 26">
            <a:extLst>
              <a:ext uri="{FF2B5EF4-FFF2-40B4-BE49-F238E27FC236}">
                <a16:creationId xmlns:a16="http://schemas.microsoft.com/office/drawing/2014/main" id="{6CB656B1-917D-97B7-5B58-C955A08281E7}"/>
              </a:ext>
            </a:extLst>
          </p:cNvPr>
          <p:cNvSpPr txBox="1"/>
          <p:nvPr/>
        </p:nvSpPr>
        <p:spPr>
          <a:xfrm>
            <a:off x="3696923" y="4260460"/>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For API calls only; NOT for logging in</a:t>
            </a:r>
          </a:p>
        </p:txBody>
      </p:sp>
      <p:sp>
        <p:nvSpPr>
          <p:cNvPr id="22" name="!!Header">
            <a:extLst>
              <a:ext uri="{FF2B5EF4-FFF2-40B4-BE49-F238E27FC236}">
                <a16:creationId xmlns:a16="http://schemas.microsoft.com/office/drawing/2014/main" id="{810E3974-ACA7-7777-D160-CEF7045D9260}"/>
              </a:ext>
            </a:extLst>
          </p:cNvPr>
          <p:cNvSpPr txBox="1"/>
          <p:nvPr/>
        </p:nvSpPr>
        <p:spPr>
          <a:xfrm>
            <a:off x="3962340" y="848190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1" name="!!Scheme">
            <a:extLst>
              <a:ext uri="{FF2B5EF4-FFF2-40B4-BE49-F238E27FC236}">
                <a16:creationId xmlns:a16="http://schemas.microsoft.com/office/drawing/2014/main" id="{61FE9872-7C33-A756-651C-3F1E24DC424B}"/>
              </a:ext>
            </a:extLst>
          </p:cNvPr>
          <p:cNvSpPr txBox="1"/>
          <p:nvPr/>
        </p:nvSpPr>
        <p:spPr>
          <a:xfrm>
            <a:off x="6181665" y="848190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3" name="!!txtEncoded">
            <a:extLst>
              <a:ext uri="{FF2B5EF4-FFF2-40B4-BE49-F238E27FC236}">
                <a16:creationId xmlns:a16="http://schemas.microsoft.com/office/drawing/2014/main" id="{C8D9961B-8297-6B7B-E71D-ADC53D533618}"/>
              </a:ext>
            </a:extLst>
          </p:cNvPr>
          <p:cNvSpPr txBox="1"/>
          <p:nvPr/>
        </p:nvSpPr>
        <p:spPr>
          <a:xfrm>
            <a:off x="7067571" y="8481904"/>
            <a:ext cx="4641436" cy="400110"/>
          </a:xfrm>
          <a:prstGeom prst="rect">
            <a:avLst/>
          </a:prstGeom>
          <a:noFill/>
        </p:spPr>
        <p:txBody>
          <a:bodyPr wrap="square">
            <a:spAutoFit/>
          </a:bodyPr>
          <a:lstStyle/>
          <a:p>
            <a:r>
              <a:rPr lang="en-US" sz="2000" dirty="0" err="1">
                <a:solidFill>
                  <a:schemeClr val="accent1"/>
                </a:solidFill>
                <a:latin typeface="Courier New" panose="02070309020205020404" pitchFamily="49" charset="0"/>
                <a:cs typeface="Courier New" panose="02070309020205020404" pitchFamily="49" charset="0"/>
              </a:rPr>
              <a:t>QWxp</a:t>
            </a:r>
            <a:r>
              <a:rPr lang="en-US" sz="2000" dirty="0">
                <a:solidFill>
                  <a:schemeClr val="accent1"/>
                </a:solidFill>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03914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ader">
            <a:extLst>
              <a:ext uri="{FF2B5EF4-FFF2-40B4-BE49-F238E27FC236}">
                <a16:creationId xmlns:a16="http://schemas.microsoft.com/office/drawing/2014/main" id="{3E179D56-B7A5-F458-3033-B5C60CD08093}"/>
              </a:ext>
            </a:extLst>
          </p:cNvPr>
          <p:cNvSpPr txBox="1"/>
          <p:nvPr/>
        </p:nvSpPr>
        <p:spPr>
          <a:xfrm>
            <a:off x="3906627" y="5037585"/>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2" name="!!Scheme">
            <a:extLst>
              <a:ext uri="{FF2B5EF4-FFF2-40B4-BE49-F238E27FC236}">
                <a16:creationId xmlns:a16="http://schemas.microsoft.com/office/drawing/2014/main" id="{F51C80B4-9007-FB0D-4018-B5B142F51D2E}"/>
              </a:ext>
            </a:extLst>
          </p:cNvPr>
          <p:cNvSpPr txBox="1"/>
          <p:nvPr/>
        </p:nvSpPr>
        <p:spPr>
          <a:xfrm>
            <a:off x="6125952" y="5037585"/>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3" name="!!txtEncoded">
            <a:extLst>
              <a:ext uri="{FF2B5EF4-FFF2-40B4-BE49-F238E27FC236}">
                <a16:creationId xmlns:a16="http://schemas.microsoft.com/office/drawing/2014/main" id="{79E827C0-504F-6F42-B4A0-214DE53C8F77}"/>
              </a:ext>
            </a:extLst>
          </p:cNvPr>
          <p:cNvSpPr txBox="1"/>
          <p:nvPr/>
        </p:nvSpPr>
        <p:spPr>
          <a:xfrm>
            <a:off x="7011858" y="5037585"/>
            <a:ext cx="4641436" cy="400110"/>
          </a:xfrm>
          <a:prstGeom prst="rect">
            <a:avLst/>
          </a:prstGeom>
          <a:noFill/>
        </p:spPr>
        <p:txBody>
          <a:bodyPr wrap="square">
            <a:spAutoFit/>
          </a:bodyPr>
          <a:lstStyle/>
          <a:p>
            <a:r>
              <a:rPr lang="en-US" sz="2000" dirty="0" err="1">
                <a:solidFill>
                  <a:schemeClr val="accent1"/>
                </a:solidFill>
                <a:latin typeface="Courier New" panose="02070309020205020404" pitchFamily="49" charset="0"/>
                <a:cs typeface="Courier New" panose="02070309020205020404" pitchFamily="49" charset="0"/>
              </a:rPr>
              <a:t>QWxp</a:t>
            </a:r>
            <a:r>
              <a:rPr lang="en-US" sz="2000" dirty="0">
                <a:solidFill>
                  <a:schemeClr val="accent1"/>
                </a:solidFill>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80F07209-FC61-9F74-4495-2C6AB53A077F}"/>
              </a:ext>
            </a:extLst>
          </p:cNvPr>
          <p:cNvSpPr txBox="1"/>
          <p:nvPr/>
        </p:nvSpPr>
        <p:spPr>
          <a:xfrm>
            <a:off x="8361302" y="2851909"/>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Use </a:t>
            </a:r>
            <a:r>
              <a:rPr lang="en-US" sz="2000" b="1" dirty="0">
                <a:solidFill>
                  <a:srgbClr val="FD7D00"/>
                </a:solidFill>
                <a:latin typeface="Corbel" panose="020B0503020204020204" pitchFamily="34" charset="0"/>
              </a:rPr>
              <a:t>API Key </a:t>
            </a:r>
            <a:r>
              <a:rPr lang="en-US" sz="2000" dirty="0">
                <a:solidFill>
                  <a:srgbClr val="FD7D00"/>
                </a:solidFill>
                <a:latin typeface="Corbel" panose="020B0503020204020204" pitchFamily="34" charset="0"/>
              </a:rPr>
              <a:t>instead of </a:t>
            </a:r>
            <a:r>
              <a:rPr lang="en-US" sz="2000" b="1" dirty="0">
                <a:solidFill>
                  <a:srgbClr val="FD7D00"/>
                </a:solidFill>
                <a:latin typeface="Corbel" panose="020B0503020204020204" pitchFamily="34" charset="0"/>
              </a:rPr>
              <a:t>password </a:t>
            </a:r>
            <a:br>
              <a:rPr lang="en-US" sz="2000" b="1"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when Base64 encoding</a:t>
            </a:r>
          </a:p>
        </p:txBody>
      </p:sp>
    </p:spTree>
    <p:extLst>
      <p:ext uri="{BB962C8B-B14F-4D97-AF65-F5344CB8AC3E}">
        <p14:creationId xmlns:p14="http://schemas.microsoft.com/office/powerpoint/2010/main" val="145767465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7" grpId="0" animBg="1"/>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75756AF-AF66-6433-AB09-75D435E45473}"/>
              </a:ext>
            </a:extLst>
          </p:cNvPr>
          <p:cNvSpPr txBox="1"/>
          <p:nvPr/>
        </p:nvSpPr>
        <p:spPr>
          <a:xfrm>
            <a:off x="3655728" y="5581303"/>
            <a:ext cx="448255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If you </a:t>
            </a:r>
            <a:r>
              <a:rPr lang="en-US" sz="2000" u="sng" dirty="0">
                <a:solidFill>
                  <a:srgbClr val="FD7D00"/>
                </a:solidFill>
                <a:latin typeface="Corbel" panose="020B0503020204020204" pitchFamily="34" charset="0"/>
              </a:rPr>
              <a:t>only</a:t>
            </a:r>
            <a:r>
              <a:rPr lang="en-US" sz="2000" dirty="0">
                <a:solidFill>
                  <a:srgbClr val="FD7D00"/>
                </a:solidFill>
                <a:latin typeface="Corbel" panose="020B0503020204020204" pitchFamily="34" charset="0"/>
              </a:rPr>
              <a:t> pass an API Key, then</a:t>
            </a:r>
            <a:br>
              <a:rPr lang="en-US" sz="2000"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it </a:t>
            </a:r>
            <a:r>
              <a:rPr lang="en-US" sz="2000" b="1" dirty="0">
                <a:solidFill>
                  <a:srgbClr val="FD7D00"/>
                </a:solidFill>
                <a:latin typeface="Corbel" panose="020B0503020204020204" pitchFamily="34" charset="0"/>
              </a:rPr>
              <a:t>must be unique</a:t>
            </a:r>
            <a:r>
              <a:rPr lang="en-US" sz="2000" dirty="0">
                <a:solidFill>
                  <a:srgbClr val="FD7D00"/>
                </a:solidFill>
                <a:latin typeface="Corbel" panose="020B0503020204020204" pitchFamily="34" charset="0"/>
              </a:rPr>
              <a:t> within your system</a:t>
            </a:r>
          </a:p>
        </p:txBody>
      </p:sp>
    </p:spTree>
    <p:extLst>
      <p:ext uri="{BB962C8B-B14F-4D97-AF65-F5344CB8AC3E}">
        <p14:creationId xmlns:p14="http://schemas.microsoft.com/office/powerpoint/2010/main" val="197114663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2" name="!!Url BG">
            <a:extLst>
              <a:ext uri="{FF2B5EF4-FFF2-40B4-BE49-F238E27FC236}">
                <a16:creationId xmlns:a16="http://schemas.microsoft.com/office/drawing/2014/main" id="{5E633C3C-4332-AC22-E64B-D60E57F563D0}"/>
              </a:ext>
            </a:extLst>
          </p:cNvPr>
          <p:cNvSpPr/>
          <p:nvPr/>
        </p:nvSpPr>
        <p:spPr>
          <a:xfrm>
            <a:off x="2786031" y="4944671"/>
            <a:ext cx="5609824"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2810729" y="4957851"/>
            <a:ext cx="3134191"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804423" y="4991562"/>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5816895" y="5028817"/>
            <a:ext cx="241779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10A8515-EAD2-A53E-92B3-FBA086B24F82}"/>
              </a:ext>
            </a:extLst>
          </p:cNvPr>
          <p:cNvSpPr txBox="1"/>
          <p:nvPr/>
        </p:nvSpPr>
        <p:spPr>
          <a:xfrm>
            <a:off x="5370577" y="545322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Tree>
    <p:extLst>
      <p:ext uri="{BB962C8B-B14F-4D97-AF65-F5344CB8AC3E}">
        <p14:creationId xmlns:p14="http://schemas.microsoft.com/office/powerpoint/2010/main" val="38255725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69170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5" name="!!ApiKeyTxt2">
            <a:extLst>
              <a:ext uri="{FF2B5EF4-FFF2-40B4-BE49-F238E27FC236}">
                <a16:creationId xmlns:a16="http://schemas.microsoft.com/office/drawing/2014/main" id="{5FAE4713-381D-CE01-2628-6983ED320827}"/>
              </a:ext>
            </a:extLst>
          </p:cNvPr>
          <p:cNvSpPr txBox="1"/>
          <p:nvPr/>
        </p:nvSpPr>
        <p:spPr>
          <a:xfrm>
            <a:off x="2291280" y="1746038"/>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679420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500"/>
                                        <p:tgtEl>
                                          <p:spTgt spid="3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4" grpId="0" animBg="1"/>
      <p:bldP spid="35" grpId="0"/>
      <p:bldP spid="3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9"/>
                                        </p:tgtEl>
                                        <p:attrNameLst>
                                          <p:attrName>style.visibility</p:attrName>
                                        </p:attrNameLst>
                                      </p:cBhvr>
                                      <p:to>
                                        <p:strVal val="visible"/>
                                      </p:to>
                                    </p:set>
                                    <p:animEffect transition="in" filter="fade">
                                      <p:cBhvr>
                                        <p:cTn id="13" dur="500"/>
                                        <p:tgtEl>
                                          <p:spTgt spid="109"/>
                                        </p:tgtEl>
                                      </p:cBhvr>
                                    </p:animEffect>
                                  </p:childTnLst>
                                </p:cTn>
                              </p:par>
                              <p:par>
                                <p:cTn id="14" presetID="10" presetClass="entr" presetSubtype="0" fill="hold" nodeType="withEffect">
                                  <p:stCondLst>
                                    <p:cond delay="0"/>
                                  </p:stCondLst>
                                  <p:childTnLst>
                                    <p:set>
                                      <p:cBhvr>
                                        <p:cTn id="15" dur="1" fill="hold">
                                          <p:stCondLst>
                                            <p:cond delay="0"/>
                                          </p:stCondLst>
                                        </p:cTn>
                                        <p:tgtEl>
                                          <p:spTgt spid="110"/>
                                        </p:tgtEl>
                                        <p:attrNameLst>
                                          <p:attrName>style.visibility</p:attrName>
                                        </p:attrNameLst>
                                      </p:cBhvr>
                                      <p:to>
                                        <p:strVal val="visible"/>
                                      </p:to>
                                    </p:set>
                                    <p:animEffect transition="in" filter="fade">
                                      <p:cBhvr>
                                        <p:cTn id="16"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9"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51D7CE37-4E54-3201-734F-4DF58351D55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E24961F2-76B0-5301-ECE2-028FDDB5D2DC}"/>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B4F05AD1-CAAE-16A4-A6C9-8EB3AD4BA874}"/>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piKeyTxt2">
            <a:extLst>
              <a:ext uri="{FF2B5EF4-FFF2-40B4-BE49-F238E27FC236}">
                <a16:creationId xmlns:a16="http://schemas.microsoft.com/office/drawing/2014/main" id="{20A3BA7B-18FE-C0E3-CB94-3838F129AC6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7" name="!!ApiKeyTxt2">
            <a:extLst>
              <a:ext uri="{FF2B5EF4-FFF2-40B4-BE49-F238E27FC236}">
                <a16:creationId xmlns:a16="http://schemas.microsoft.com/office/drawing/2014/main" id="{F7EDCCBD-FE4F-D403-8535-124ABCA6DC76}"/>
              </a:ext>
            </a:extLst>
          </p:cNvPr>
          <p:cNvSpPr txBox="1"/>
          <p:nvPr/>
        </p:nvSpPr>
        <p:spPr>
          <a:xfrm>
            <a:off x="3292098" y="2768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cxnSp>
        <p:nvCxnSpPr>
          <p:cNvPr id="23" name="Straight Arrow Connector 22">
            <a:extLst>
              <a:ext uri="{FF2B5EF4-FFF2-40B4-BE49-F238E27FC236}">
                <a16:creationId xmlns:a16="http://schemas.microsoft.com/office/drawing/2014/main" id="{9DC71200-129C-5A92-C2C6-BFB7251F4D24}"/>
              </a:ext>
            </a:extLst>
          </p:cNvPr>
          <p:cNvCxnSpPr>
            <a:cxnSpLocks/>
          </p:cNvCxnSpPr>
          <p:nvPr/>
        </p:nvCxnSpPr>
        <p:spPr>
          <a:xfrm flipH="1" flipV="1">
            <a:off x="5731042" y="3501710"/>
            <a:ext cx="1756266" cy="334566"/>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0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9" name="!!ApiKeyTxt2">
            <a:extLst>
              <a:ext uri="{FF2B5EF4-FFF2-40B4-BE49-F238E27FC236}">
                <a16:creationId xmlns:a16="http://schemas.microsoft.com/office/drawing/2014/main" id="{B30EA2D5-6ED0-7040-FAB5-EFA4A8DFE281}"/>
              </a:ext>
            </a:extLst>
          </p:cNvPr>
          <p:cNvSpPr txBox="1"/>
          <p:nvPr/>
        </p:nvSpPr>
        <p:spPr>
          <a:xfrm>
            <a:off x="-9700" y="367948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1" name="!!URL3 top">
            <a:extLst>
              <a:ext uri="{FF2B5EF4-FFF2-40B4-BE49-F238E27FC236}">
                <a16:creationId xmlns:a16="http://schemas.microsoft.com/office/drawing/2014/main" id="{1EABEB61-A89D-6D4F-B3F9-56FBC238BDBB}"/>
              </a:ext>
            </a:extLst>
          </p:cNvPr>
          <p:cNvSpPr txBox="1"/>
          <p:nvPr/>
        </p:nvSpPr>
        <p:spPr>
          <a:xfrm>
            <a:off x="1866276" y="1711052"/>
            <a:ext cx="3147597" cy="461665"/>
          </a:xfrm>
          <a:prstGeom prst="rect">
            <a:avLst/>
          </a:prstGeom>
          <a:solidFill>
            <a:srgbClr val="D9D9D9">
              <a:alpha val="0"/>
            </a:srgbClr>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65541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13778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loud curse you">
            <a:extLst>
              <a:ext uri="{FF2B5EF4-FFF2-40B4-BE49-F238E27FC236}">
                <a16:creationId xmlns:a16="http://schemas.microsoft.com/office/drawing/2014/main" id="{895DC07B-1D75-6FAB-A826-D69C7E1E9D13}"/>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Text 2">
            <a:extLst>
              <a:ext uri="{FF2B5EF4-FFF2-40B4-BE49-F238E27FC236}">
                <a16:creationId xmlns:a16="http://schemas.microsoft.com/office/drawing/2014/main" id="{4A0104ED-123F-3A13-3724-A98822067EC8}"/>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14" name="Rectangle: Rounded Corners 13">
            <a:extLst>
              <a:ext uri="{FF2B5EF4-FFF2-40B4-BE49-F238E27FC236}">
                <a16:creationId xmlns:a16="http://schemas.microsoft.com/office/drawing/2014/main" id="{95541A31-65DF-2781-FE8A-6FF5EF4AD3B3}"/>
              </a:ext>
            </a:extLst>
          </p:cNvPr>
          <p:cNvSpPr/>
          <p:nvPr/>
        </p:nvSpPr>
        <p:spPr>
          <a:xfrm>
            <a:off x="2377197" y="210762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3D43E56-DFFC-5EFD-646F-51020060182C}"/>
              </a:ext>
            </a:extLst>
          </p:cNvPr>
          <p:cNvSpPr/>
          <p:nvPr/>
        </p:nvSpPr>
        <p:spPr>
          <a:xfrm>
            <a:off x="1579014" y="508617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4A6B7CE-770F-3893-9D8E-24274208A032}"/>
              </a:ext>
            </a:extLst>
          </p:cNvPr>
          <p:cNvSpPr txBox="1"/>
          <p:nvPr/>
        </p:nvSpPr>
        <p:spPr>
          <a:xfrm>
            <a:off x="4026669" y="2799252"/>
            <a:ext cx="930282" cy="1569660"/>
          </a:xfrm>
          <a:prstGeom prst="rect">
            <a:avLst/>
          </a:prstGeom>
          <a:noFill/>
        </p:spPr>
        <p:txBody>
          <a:bodyPr wrap="square">
            <a:spAutoFit/>
          </a:bodyPr>
          <a:lstStyle/>
          <a:p>
            <a:r>
              <a:rPr lang="en-US" sz="9600" b="1" dirty="0">
                <a:solidFill>
                  <a:srgbClr val="C00000"/>
                </a:solidFill>
                <a:cs typeface="Courier New" panose="02070309020205020404" pitchFamily="49" charset="0"/>
              </a:rPr>
              <a:t>X</a:t>
            </a:r>
            <a:endParaRPr lang="en-US" dirty="0"/>
          </a:p>
        </p:txBody>
      </p:sp>
      <p:cxnSp>
        <p:nvCxnSpPr>
          <p:cNvPr id="20" name="!!Arrow 4">
            <a:extLst>
              <a:ext uri="{FF2B5EF4-FFF2-40B4-BE49-F238E27FC236}">
                <a16:creationId xmlns:a16="http://schemas.microsoft.com/office/drawing/2014/main" id="{F22AB00F-BEDB-0AC1-9324-4A954E1C470D}"/>
              </a:ext>
            </a:extLst>
          </p:cNvPr>
          <p:cNvCxnSpPr>
            <a:cxnSpLocks/>
          </p:cNvCxnSpPr>
          <p:nvPr/>
        </p:nvCxnSpPr>
        <p:spPr>
          <a:xfrm flipV="1">
            <a:off x="3912047" y="2563231"/>
            <a:ext cx="0" cy="2436392"/>
          </a:xfrm>
          <a:prstGeom prst="straightConnector1">
            <a:avLst/>
          </a:prstGeom>
          <a:ln w="28575">
            <a:solidFill>
              <a:srgbClr val="C0000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110A943-FD64-2276-A85A-F45846AF201C}"/>
              </a:ext>
            </a:extLst>
          </p:cNvPr>
          <p:cNvSpPr txBox="1"/>
          <p:nvPr/>
        </p:nvSpPr>
        <p:spPr>
          <a:xfrm>
            <a:off x="4469576" y="3369675"/>
            <a:ext cx="3310431" cy="400110"/>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Signatures don't match!</a:t>
            </a:r>
          </a:p>
        </p:txBody>
      </p:sp>
    </p:spTree>
    <p:extLst>
      <p:ext uri="{BB962C8B-B14F-4D97-AF65-F5344CB8AC3E}">
        <p14:creationId xmlns:p14="http://schemas.microsoft.com/office/powerpoint/2010/main" val="117274522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3">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use &lt;foo&gt; in &lt;lang&gt;”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def </a:t>
              </a:r>
              <a:r>
                <a:rPr lang="en-US" sz="2400" dirty="0" err="1">
                  <a:solidFill>
                    <a:schemeClr val="bg1"/>
                  </a:solidFill>
                  <a:latin typeface="Courier New" panose="02070309020205020404" pitchFamily="49" charset="0"/>
                  <a:cs typeface="Courier New" panose="02070309020205020404" pitchFamily="49" charset="0"/>
                </a:rPr>
                <a:t>OAuthStuff</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saywhat</a:t>
              </a:r>
              <a:r>
                <a:rPr lang="en-US" sz="2400" dirty="0">
                  <a:solidFill>
                    <a:schemeClr val="bg1"/>
                  </a:solidFill>
                  <a:latin typeface="Courier New" panose="02070309020205020404" pitchFamily="49" charset="0"/>
                  <a:cs typeface="Courier New" panose="02070309020205020404" pitchFamily="49" charset="0"/>
                </a:rPr>
                <a:t>){ </a:t>
              </a:r>
            </a:p>
            <a:p>
              <a:r>
                <a:rPr lang="en-US" sz="2400" dirty="0">
                  <a:solidFill>
                    <a:schemeClr val="bg1"/>
                  </a:solidFill>
                  <a:latin typeface="Courier New" panose="02070309020205020404" pitchFamily="49" charset="0"/>
                  <a:cs typeface="Courier New" panose="02070309020205020404" pitchFamily="49" charset="0"/>
                </a:rPr>
                <a:t>  throw </a:t>
              </a:r>
              <a:r>
                <a:rPr lang="en-US" sz="2400" dirty="0" err="1">
                  <a:solidFill>
                    <a:schemeClr val="bg1"/>
                  </a:solidFill>
                  <a:latin typeface="Courier New" panose="02070309020205020404" pitchFamily="49" charset="0"/>
                  <a:cs typeface="Courier New" panose="02070309020205020404" pitchFamily="49" charset="0"/>
                </a:rPr>
                <a:t>HaventGotAClue</a:t>
              </a:r>
              <a:r>
                <a:rPr lang="en-US" sz="2400" dirty="0">
                  <a:solidFill>
                    <a:schemeClr val="bg1"/>
                  </a:solidFill>
                  <a:latin typeface="Courier New" panose="02070309020205020404" pitchFamily="49" charset="0"/>
                  <a:cs typeface="Courier New" panose="02070309020205020404" pitchFamily="49" charset="0"/>
                </a:rPr>
                <a:t>()</a:t>
              </a:r>
            </a:p>
            <a:p>
              <a:r>
                <a:rPr lang="en-US" sz="2400" dirty="0">
                  <a:solidFill>
                    <a:schemeClr val="bg1"/>
                  </a:solidFill>
                  <a:latin typeface="Courier New" panose="02070309020205020404" pitchFamily="49" charset="0"/>
                  <a:cs typeface="Courier New" panose="02070309020205020404" pitchFamily="49"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Pass the public ID with the request</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180406" y="5243564"/>
            <a:ext cx="443909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Key IDs </a:t>
            </a:r>
            <a:r>
              <a:rPr lang="en-US" sz="2000" b="1" dirty="0">
                <a:solidFill>
                  <a:schemeClr val="bg1"/>
                </a:solidFill>
                <a:latin typeface="Corbel" panose="020B0503020204020204" pitchFamily="34" charset="0"/>
              </a:rPr>
              <a:t>uniquely identify the API Key</a:t>
            </a:r>
            <a:endParaRPr lang="en-US" sz="2000" dirty="0">
              <a:solidFill>
                <a:schemeClr val="bg1"/>
              </a:solidFill>
              <a:latin typeface="Corbel" panose="020B0503020204020204" pitchFamily="34" charset="0"/>
            </a:endParaRP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B8EE5AE-9DF6-634C-1AC7-0DC20CB130BB}"/>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Pass the public ID with the request</a:t>
            </a:r>
          </a:p>
          <a:p>
            <a:pPr algn="ctr"/>
            <a:r>
              <a:rPr lang="en-US" sz="2000" dirty="0">
                <a:solidFill>
                  <a:schemeClr val="bg1"/>
                </a:solidFill>
                <a:latin typeface="Corbel" panose="020B0503020204020204" pitchFamily="34" charset="0"/>
              </a:rPr>
              <a:t>Private key used to sign requests</a:t>
            </a:r>
          </a:p>
        </p:txBody>
      </p:sp>
      <p:sp>
        <p:nvSpPr>
          <p:cNvPr id="15" name="TextBox 14">
            <a:extLst>
              <a:ext uri="{FF2B5EF4-FFF2-40B4-BE49-F238E27FC236}">
                <a16:creationId xmlns:a16="http://schemas.microsoft.com/office/drawing/2014/main" id="{6BF52475-0E60-D5B0-CB51-4590ADBBAF96}"/>
              </a:ext>
            </a:extLst>
          </p:cNvPr>
          <p:cNvSpPr txBox="1"/>
          <p:nvPr/>
        </p:nvSpPr>
        <p:spPr>
          <a:xfrm>
            <a:off x="1180406" y="5243564"/>
            <a:ext cx="443909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Key IDs </a:t>
            </a:r>
            <a:r>
              <a:rPr lang="en-US" sz="2000" b="1" dirty="0">
                <a:solidFill>
                  <a:schemeClr val="bg1"/>
                </a:solidFill>
                <a:latin typeface="Corbel" panose="020B0503020204020204" pitchFamily="34" charset="0"/>
              </a:rPr>
              <a:t>uniquely identify the API Key</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Pass the public ID with the request</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15167" y="1996694"/>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Code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17822" y="2396804"/>
            <a:ext cx="0" cy="372072"/>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233712" y="10883688"/>
            <a:ext cx="427112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Key IDs </a:t>
            </a:r>
            <a:r>
              <a:rPr lang="en-US" sz="2000" b="1" dirty="0">
                <a:solidFill>
                  <a:schemeClr val="bg1"/>
                </a:solidFill>
                <a:latin typeface="Corbel" panose="020B0503020204020204" pitchFamily="34" charset="0"/>
              </a:rPr>
              <a:t>uniquely identify the API Key</a:t>
            </a:r>
            <a:endParaRPr lang="en-US" sz="2000" dirty="0">
              <a:solidFill>
                <a:schemeClr val="bg1"/>
              </a:solidFill>
              <a:latin typeface="Corbel" panose="020B0503020204020204" pitchFamily="34" charset="0"/>
            </a:endParaRP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9DB1BA2-FF9A-F1A6-CFCF-26BB3879DD36}"/>
              </a:ext>
            </a:extLst>
          </p:cNvPr>
          <p:cNvSpPr txBox="1"/>
          <p:nvPr/>
        </p:nvSpPr>
        <p:spPr>
          <a:xfrm>
            <a:off x="2131571" y="5509215"/>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4252902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21"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C000"/>
                </a:solidFill>
                <a:latin typeface="Corbel" panose="020B0503020204020204" pitchFamily="34" charset="0"/>
              </a:rPr>
              <a:t>JavaScript client</a:t>
            </a:r>
            <a:br>
              <a:rPr lang="en-US" sz="3200" dirty="0">
                <a:solidFill>
                  <a:srgbClr val="FFC000"/>
                </a:solidFill>
                <a:latin typeface="Corbel" panose="020B0503020204020204" pitchFamily="34" charset="0"/>
              </a:rPr>
            </a:br>
            <a:r>
              <a:rPr lang="en-US" sz="3200" dirty="0">
                <a:solidFill>
                  <a:srgbClr val="FFC000"/>
                </a:solidFill>
                <a:latin typeface="Corbel" panose="020B0503020204020204" pitchFamily="34" charset="0"/>
              </a:rPr>
              <a:t>can't pre-load the API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par>
                          <p:cTn id="19" fill="hold">
                            <p:stCondLst>
                              <p:cond delay="500"/>
                            </p:stCondLst>
                            <p:childTnLst>
                              <p:par>
                                <p:cTn id="20" presetID="22" presetClass="entr" presetSubtype="2" fill="hold" nodeType="afterEffect">
                                  <p:stCondLst>
                                    <p:cond delay="75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par>
                                <p:cTn id="23" presetID="22" presetClass="entr" presetSubtype="2" fill="hold" grpId="0" nodeType="withEffect">
                                  <p:stCondLst>
                                    <p:cond delay="750"/>
                                  </p:stCondLst>
                                  <p:childTnLst>
                                    <p:set>
                                      <p:cBhvr>
                                        <p:cTn id="24" dur="1" fill="hold">
                                          <p:stCondLst>
                                            <p:cond delay="0"/>
                                          </p:stCondLst>
                                        </p:cTn>
                                        <p:tgtEl>
                                          <p:spTgt spid="51"/>
                                        </p:tgtEl>
                                        <p:attrNameLst>
                                          <p:attrName>style.visibility</p:attrName>
                                        </p:attrNameLst>
                                      </p:cBhvr>
                                      <p:to>
                                        <p:strVal val="visible"/>
                                      </p:to>
                                    </p:set>
                                    <p:animEffect transition="in" filter="wipe(right)">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7" grpId="0" animBg="1"/>
      <p:bldP spid="49" grpId="0"/>
      <p:bldP spid="51"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the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461665"/>
          </a:xfrm>
          <a:prstGeom prst="rect">
            <a:avLst/>
          </a:prstGeom>
          <a:noFill/>
        </p:spPr>
        <p:txBody>
          <a:bodyPr wrap="square" rtlCol="0">
            <a:spAutoFit/>
          </a:bodyPr>
          <a:lstStyle/>
          <a:p>
            <a:pPr algn="ctr"/>
            <a:r>
              <a:rPr lang="en-US" sz="24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38008690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91EDDB75-89E4-3CBA-0DD3-8F1CEE018F62}"/>
              </a:ext>
            </a:extLst>
          </p:cNvPr>
          <p:cNvSpPr txBox="1"/>
          <p:nvPr/>
        </p:nvSpPr>
        <p:spPr>
          <a:xfrm>
            <a:off x="52614" y="4429317"/>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how does it securely store the token? </a:t>
            </a:r>
          </a:p>
        </p:txBody>
      </p:sp>
      <p:sp>
        <p:nvSpPr>
          <p:cNvPr id="14" name="Rectangle: Rounded Corners 13">
            <a:extLst>
              <a:ext uri="{FF2B5EF4-FFF2-40B4-BE49-F238E27FC236}">
                <a16:creationId xmlns:a16="http://schemas.microsoft.com/office/drawing/2014/main" id="{9B3B3972-FDDB-6720-ABB5-7016F3D9EEAB}"/>
              </a:ext>
            </a:extLst>
          </p:cNvPr>
          <p:cNvSpPr/>
          <p:nvPr/>
        </p:nvSpPr>
        <p:spPr>
          <a:xfrm>
            <a:off x="1659164" y="1369926"/>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8" name="!!Arrow 4">
            <a:extLst>
              <a:ext uri="{FF2B5EF4-FFF2-40B4-BE49-F238E27FC236}">
                <a16:creationId xmlns:a16="http://schemas.microsoft.com/office/drawing/2014/main" id="{0411DF9A-ACF8-1D8A-0FDB-7FCBEB247030}"/>
              </a:ext>
            </a:extLst>
          </p:cNvPr>
          <p:cNvCxnSpPr>
            <a:cxnSpLocks/>
          </p:cNvCxnSpPr>
          <p:nvPr/>
        </p:nvCxnSpPr>
        <p:spPr>
          <a:xfrm flipV="1">
            <a:off x="2325843" y="2853899"/>
            <a:ext cx="0" cy="1699440"/>
          </a:xfrm>
          <a:prstGeom prst="straightConnector1">
            <a:avLst/>
          </a:prstGeom>
          <a:ln w="28575">
            <a:solidFill>
              <a:srgbClr val="C00000"/>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0845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4" name="!!Txt4">
            <a:extLst>
              <a:ext uri="{FF2B5EF4-FFF2-40B4-BE49-F238E27FC236}">
                <a16:creationId xmlns:a16="http://schemas.microsoft.com/office/drawing/2014/main" id="{56038508-5035-6AC2-A3EB-1F07F26A840A}"/>
              </a:ext>
            </a:extLst>
          </p:cNvPr>
          <p:cNvSpPr txBox="1"/>
          <p:nvPr/>
        </p:nvSpPr>
        <p:spPr>
          <a:xfrm>
            <a:off x="4073653" y="3776610"/>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9" name="Picture 2" descr="Image result for exclamation icon triangle">
            <a:extLst>
              <a:ext uri="{FF2B5EF4-FFF2-40B4-BE49-F238E27FC236}">
                <a16:creationId xmlns:a16="http://schemas.microsoft.com/office/drawing/2014/main" id="{7FF75808-A58E-AF59-D977-5B8A63B616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391256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6" name="!!Txt5">
            <a:extLst>
              <a:ext uri="{FF2B5EF4-FFF2-40B4-BE49-F238E27FC236}">
                <a16:creationId xmlns:a16="http://schemas.microsoft.com/office/drawing/2014/main" id="{01228DE0-68DC-81AE-11E8-4792C8557C6D}"/>
              </a:ext>
            </a:extLst>
          </p:cNvPr>
          <p:cNvSpPr txBox="1"/>
          <p:nvPr/>
        </p:nvSpPr>
        <p:spPr>
          <a:xfrm>
            <a:off x="4025012" y="4815912"/>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7" name="Picture 2" descr="Image result for exclamation icon triangle">
            <a:extLst>
              <a:ext uri="{FF2B5EF4-FFF2-40B4-BE49-F238E27FC236}">
                <a16:creationId xmlns:a16="http://schemas.microsoft.com/office/drawing/2014/main" id="{32BEA937-BC9C-DAF7-D50E-7EC4AB220A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4932817"/>
            <a:ext cx="540397" cy="474076"/>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EEB36D26-6437-A897-EEEE-5580EDFF964A}"/>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3" name="Rectangle: Rounded Corners 2">
            <a:extLst>
              <a:ext uri="{FF2B5EF4-FFF2-40B4-BE49-F238E27FC236}">
                <a16:creationId xmlns:a16="http://schemas.microsoft.com/office/drawing/2014/main" id="{CA5D2F64-7148-10B1-F309-53F367204124}"/>
              </a:ext>
            </a:extLst>
          </p:cNvPr>
          <p:cNvSpPr/>
          <p:nvPr/>
        </p:nvSpPr>
        <p:spPr>
          <a:xfrm>
            <a:off x="10915627" y="6975953"/>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7FBDE73-E0EC-730D-F807-A68983D7B043}"/>
              </a:ext>
            </a:extLst>
          </p:cNvPr>
          <p:cNvSpPr txBox="1"/>
          <p:nvPr/>
        </p:nvSpPr>
        <p:spPr>
          <a:xfrm>
            <a:off x="10915627" y="7050557"/>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53227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p:bldP spid="4" grpId="0"/>
      <p:bldP spid="16"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632311"/>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a:p>
            <a:r>
              <a:rPr lang="en-US" sz="3600" dirty="0">
                <a:solidFill>
                  <a:schemeClr val="bg1"/>
                </a:solidFill>
                <a:latin typeface="Corbel" panose="020B0503020204020204" pitchFamily="34" charset="0"/>
              </a:rPr>
              <a:t>Passkeys</a:t>
            </a:r>
          </a:p>
        </p:txBody>
      </p:sp>
      <p:grpSp>
        <p:nvGrpSpPr>
          <p:cNvPr id="3" name="Group 2">
            <a:extLst>
              <a:ext uri="{FF2B5EF4-FFF2-40B4-BE49-F238E27FC236}">
                <a16:creationId xmlns:a16="http://schemas.microsoft.com/office/drawing/2014/main" id="{91AEE6BC-B29D-5722-AADC-BFB29C932C3A}"/>
              </a:ext>
            </a:extLst>
          </p:cNvPr>
          <p:cNvGrpSpPr/>
          <p:nvPr/>
        </p:nvGrpSpPr>
        <p:grpSpPr>
          <a:xfrm>
            <a:off x="-3616377" y="2526657"/>
            <a:ext cx="1746757" cy="2261244"/>
            <a:chOff x="9592919" y="3281030"/>
            <a:chExt cx="2412301" cy="3122817"/>
          </a:xfrm>
        </p:grpSpPr>
        <p:sp>
          <p:nvSpPr>
            <p:cNvPr id="4" name="Freeform 158">
              <a:extLst>
                <a:ext uri="{FF2B5EF4-FFF2-40B4-BE49-F238E27FC236}">
                  <a16:creationId xmlns:a16="http://schemas.microsoft.com/office/drawing/2014/main" id="{32BBA117-F2A6-DCAE-6308-EFD61D63AD9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 name="Group 4">
              <a:extLst>
                <a:ext uri="{FF2B5EF4-FFF2-40B4-BE49-F238E27FC236}">
                  <a16:creationId xmlns:a16="http://schemas.microsoft.com/office/drawing/2014/main" id="{5DF2978A-F5C3-583F-417F-456C45C18145}"/>
                </a:ext>
              </a:extLst>
            </p:cNvPr>
            <p:cNvGrpSpPr/>
            <p:nvPr/>
          </p:nvGrpSpPr>
          <p:grpSpPr>
            <a:xfrm>
              <a:off x="10528695" y="4589748"/>
              <a:ext cx="560994" cy="1088627"/>
              <a:chOff x="6048941" y="4798352"/>
              <a:chExt cx="549031" cy="1349261"/>
            </a:xfrm>
          </p:grpSpPr>
          <p:grpSp>
            <p:nvGrpSpPr>
              <p:cNvPr id="9" name="Group 8">
                <a:extLst>
                  <a:ext uri="{FF2B5EF4-FFF2-40B4-BE49-F238E27FC236}">
                    <a16:creationId xmlns:a16="http://schemas.microsoft.com/office/drawing/2014/main" id="{2A3936FB-0BE8-649D-C75D-814EDE07A0A1}"/>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0D28AD53-F786-5B74-4532-8DD8107287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C1F09002-870A-3213-BF20-2DFC3249FCB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Freeform 165">
                <a:extLst>
                  <a:ext uri="{FF2B5EF4-FFF2-40B4-BE49-F238E27FC236}">
                    <a16:creationId xmlns:a16="http://schemas.microsoft.com/office/drawing/2014/main" id="{EE440930-F8D8-58B1-B77B-41844F3BB1A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B3FF2EC7-CD9D-C2AE-8DF4-783F7349B0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11">
              <a:extLst>
                <a:ext uri="{FF2B5EF4-FFF2-40B4-BE49-F238E27FC236}">
                  <a16:creationId xmlns:a16="http://schemas.microsoft.com/office/drawing/2014/main" id="{9DE990EC-BEDD-1EB8-FF7D-40E89BB51F1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69B8FEE-EC21-7C19-4278-E7418734D8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91644"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1E7F67AD-1C34-882E-4285-74EE62000788}"/>
              </a:ext>
            </a:extLst>
          </p:cNvPr>
          <p:cNvPicPr>
            <a:picLocks noChangeAspect="1"/>
          </p:cNvPicPr>
          <p:nvPr/>
        </p:nvPicPr>
        <p:blipFill>
          <a:blip r:embed="rId4"/>
          <a:stretch>
            <a:fillRect/>
          </a:stretch>
        </p:blipFill>
        <p:spPr>
          <a:xfrm>
            <a:off x="12436388" y="2234299"/>
            <a:ext cx="2239254" cy="2389401"/>
          </a:xfrm>
          <a:prstGeom prst="rect">
            <a:avLst/>
          </a:prstGeom>
        </p:spPr>
      </p:pic>
      <p:sp>
        <p:nvSpPr>
          <p:cNvPr id="15" name="Rectangle: Rounded Corners 14">
            <a:extLst>
              <a:ext uri="{FF2B5EF4-FFF2-40B4-BE49-F238E27FC236}">
                <a16:creationId xmlns:a16="http://schemas.microsoft.com/office/drawing/2014/main" id="{0534B9AD-9C45-98D2-1196-F2884F22A590}"/>
              </a:ext>
            </a:extLst>
          </p:cNvPr>
          <p:cNvSpPr/>
          <p:nvPr/>
        </p:nvSpPr>
        <p:spPr>
          <a:xfrm>
            <a:off x="4254707" y="7243958"/>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spTree>
    <p:extLst>
      <p:ext uri="{BB962C8B-B14F-4D97-AF65-F5344CB8AC3E}">
        <p14:creationId xmlns:p14="http://schemas.microsoft.com/office/powerpoint/2010/main" val="284363207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13" name="Rectangle: Rounded Corners 12">
            <a:extLst>
              <a:ext uri="{FF2B5EF4-FFF2-40B4-BE49-F238E27FC236}">
                <a16:creationId xmlns:a16="http://schemas.microsoft.com/office/drawing/2014/main" id="{BA8E0B51-2291-4857-A6DA-770260B1AA5E}"/>
              </a:ext>
            </a:extLst>
          </p:cNvPr>
          <p:cNvSpPr/>
          <p:nvPr/>
        </p:nvSpPr>
        <p:spPr>
          <a:xfrm>
            <a:off x="12489612"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11A19FF-D446-2038-F2D2-394E747A585C}"/>
              </a:ext>
            </a:extLst>
          </p:cNvPr>
          <p:cNvSpPr txBox="1"/>
          <p:nvPr/>
        </p:nvSpPr>
        <p:spPr>
          <a:xfrm>
            <a:off x="12557992"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 name="Rectangle: Rounded Corners 2">
            <a:extLst>
              <a:ext uri="{FF2B5EF4-FFF2-40B4-BE49-F238E27FC236}">
                <a16:creationId xmlns:a16="http://schemas.microsoft.com/office/drawing/2014/main" id="{AF438BA3-8AC1-BFFD-CB31-9DEF332066DB}"/>
              </a:ext>
            </a:extLst>
          </p:cNvPr>
          <p:cNvSpPr/>
          <p:nvPr/>
        </p:nvSpPr>
        <p:spPr>
          <a:xfrm>
            <a:off x="1898327"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655D86D-ECC8-16FD-4AF0-D7043AF06B6E}"/>
              </a:ext>
            </a:extLst>
          </p:cNvPr>
          <p:cNvSpPr txBox="1"/>
          <p:nvPr/>
        </p:nvSpPr>
        <p:spPr>
          <a:xfrm>
            <a:off x="1898327"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
        <p:nvSpPr>
          <p:cNvPr id="4" name="!!Txt4">
            <a:extLst>
              <a:ext uri="{FF2B5EF4-FFF2-40B4-BE49-F238E27FC236}">
                <a16:creationId xmlns:a16="http://schemas.microsoft.com/office/drawing/2014/main" id="{0C43430D-B6D4-F6E7-9F55-7FC6B240310F}"/>
              </a:ext>
            </a:extLst>
          </p:cNvPr>
          <p:cNvSpPr txBox="1"/>
          <p:nvPr/>
        </p:nvSpPr>
        <p:spPr>
          <a:xfrm>
            <a:off x="-3445586" y="6967485"/>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8" name="Picture 2" descr="Image result for exclamation icon triangle">
            <a:extLst>
              <a:ext uri="{FF2B5EF4-FFF2-40B4-BE49-F238E27FC236}">
                <a16:creationId xmlns:a16="http://schemas.microsoft.com/office/drawing/2014/main" id="{D9FB486D-46DE-2228-875E-2DE8D654EB1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7103440"/>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Txt5">
            <a:extLst>
              <a:ext uri="{FF2B5EF4-FFF2-40B4-BE49-F238E27FC236}">
                <a16:creationId xmlns:a16="http://schemas.microsoft.com/office/drawing/2014/main" id="{40315B45-E09B-8274-5A97-95F664BA4CE8}"/>
              </a:ext>
            </a:extLst>
          </p:cNvPr>
          <p:cNvSpPr txBox="1"/>
          <p:nvPr/>
        </p:nvSpPr>
        <p:spPr>
          <a:xfrm>
            <a:off x="-3494227" y="8006787"/>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6" name="Picture 2" descr="Image result for exclamation icon triangle">
            <a:extLst>
              <a:ext uri="{FF2B5EF4-FFF2-40B4-BE49-F238E27FC236}">
                <a16:creationId xmlns:a16="http://schemas.microsoft.com/office/drawing/2014/main" id="{404534EF-4E83-D57F-7B62-C6F2D74372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8123692"/>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7" name="!!Txt1">
            <a:extLst>
              <a:ext uri="{FF2B5EF4-FFF2-40B4-BE49-F238E27FC236}">
                <a16:creationId xmlns:a16="http://schemas.microsoft.com/office/drawing/2014/main" id="{4069B128-D6C6-235E-E946-95864B2A0496}"/>
              </a:ext>
            </a:extLst>
          </p:cNvPr>
          <p:cNvSpPr txBox="1"/>
          <p:nvPr/>
        </p:nvSpPr>
        <p:spPr>
          <a:xfrm>
            <a:off x="5686425" y="524223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Only sent over HTTPS</a:t>
            </a:r>
          </a:p>
        </p:txBody>
      </p:sp>
      <p:cxnSp>
        <p:nvCxnSpPr>
          <p:cNvPr id="21" name="!!Arrow1">
            <a:extLst>
              <a:ext uri="{FF2B5EF4-FFF2-40B4-BE49-F238E27FC236}">
                <a16:creationId xmlns:a16="http://schemas.microsoft.com/office/drawing/2014/main" id="{E0A358E3-2551-6CD5-C7D4-3486CBCDC02D}"/>
              </a:ext>
            </a:extLst>
          </p:cNvPr>
          <p:cNvCxnSpPr>
            <a:cxnSpLocks/>
            <a:stCxn id="17" idx="0"/>
          </p:cNvCxnSpPr>
          <p:nvPr/>
        </p:nvCxnSpPr>
        <p:spPr>
          <a:xfrm flipV="1">
            <a:off x="6958001" y="4590847"/>
            <a:ext cx="270839" cy="65139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36" name="!!Txt1">
            <a:extLst>
              <a:ext uri="{FF2B5EF4-FFF2-40B4-BE49-F238E27FC236}">
                <a16:creationId xmlns:a16="http://schemas.microsoft.com/office/drawing/2014/main" id="{71D2D930-F9B4-AA35-761E-5ADCED3D91E5}"/>
              </a:ext>
            </a:extLst>
          </p:cNvPr>
          <p:cNvSpPr txBox="1"/>
          <p:nvPr/>
        </p:nvSpPr>
        <p:spPr>
          <a:xfrm>
            <a:off x="8445606" y="277669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Not exposed to JS</a:t>
            </a:r>
          </a:p>
        </p:txBody>
      </p:sp>
      <p:cxnSp>
        <p:nvCxnSpPr>
          <p:cNvPr id="37" name="!!Arrow1">
            <a:extLst>
              <a:ext uri="{FF2B5EF4-FFF2-40B4-BE49-F238E27FC236}">
                <a16:creationId xmlns:a16="http://schemas.microsoft.com/office/drawing/2014/main" id="{21CB71D8-878A-86C4-3A8C-F0A6401EDB55}"/>
              </a:ext>
            </a:extLst>
          </p:cNvPr>
          <p:cNvCxnSpPr>
            <a:cxnSpLocks/>
          </p:cNvCxnSpPr>
          <p:nvPr/>
        </p:nvCxnSpPr>
        <p:spPr>
          <a:xfrm flipH="1">
            <a:off x="9339554" y="3162266"/>
            <a:ext cx="270839" cy="65139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151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6"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4" name="Rectangle: Rounded Corners 3">
            <a:extLst>
              <a:ext uri="{FF2B5EF4-FFF2-40B4-BE49-F238E27FC236}">
                <a16:creationId xmlns:a16="http://schemas.microsoft.com/office/drawing/2014/main" id="{57CAF104-EC73-F245-CAFD-24153AAA77D0}"/>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3AA3BE9-C758-71D8-7E0F-2CFC7A4B1D2D}"/>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720890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4" name="!!Txt4">
            <a:extLst>
              <a:ext uri="{FF2B5EF4-FFF2-40B4-BE49-F238E27FC236}">
                <a16:creationId xmlns:a16="http://schemas.microsoft.com/office/drawing/2014/main" id="{1DB61DC3-9053-8FE6-FF8A-AB7FCCB0C529}"/>
              </a:ext>
            </a:extLst>
          </p:cNvPr>
          <p:cNvSpPr txBox="1"/>
          <p:nvPr/>
        </p:nvSpPr>
        <p:spPr>
          <a:xfrm>
            <a:off x="7183220" y="3550737"/>
            <a:ext cx="3785709" cy="1200329"/>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Put non-sensitive stuff</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into </a:t>
            </a:r>
            <a:r>
              <a:rPr lang="en-US" sz="2400" b="1" dirty="0" err="1">
                <a:solidFill>
                  <a:schemeClr val="bg1"/>
                </a:solidFill>
                <a:latin typeface="Corbel" panose="020B0503020204020204" pitchFamily="34" charset="0"/>
              </a:rPr>
              <a:t>LocalStorage</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where JS can get to it</a:t>
            </a: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9" name="TextBox 8">
            <a:extLst>
              <a:ext uri="{FF2B5EF4-FFF2-40B4-BE49-F238E27FC236}">
                <a16:creationId xmlns:a16="http://schemas.microsoft.com/office/drawing/2014/main" id="{D93EC6CD-A934-682A-1338-5A6754434211}"/>
              </a:ext>
            </a:extLst>
          </p:cNvPr>
          <p:cNvSpPr txBox="1"/>
          <p:nvPr/>
        </p:nvSpPr>
        <p:spPr>
          <a:xfrm>
            <a:off x="6047124" y="5214299"/>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Client-side code uses this token</a:t>
            </a:r>
          </a:p>
        </p:txBody>
      </p:sp>
      <p:sp>
        <p:nvSpPr>
          <p:cNvPr id="13" name="Rectangle: Rounded Corners 12">
            <a:extLst>
              <a:ext uri="{FF2B5EF4-FFF2-40B4-BE49-F238E27FC236}">
                <a16:creationId xmlns:a16="http://schemas.microsoft.com/office/drawing/2014/main" id="{5293C749-C8B6-EB51-9659-49EEABE76F48}"/>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912C481-025B-1414-091E-DB87B7EF4F1C}"/>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139212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Rectangle: Rounded Corners 3">
            <a:extLst>
              <a:ext uri="{FF2B5EF4-FFF2-40B4-BE49-F238E27FC236}">
                <a16:creationId xmlns:a16="http://schemas.microsoft.com/office/drawing/2014/main" id="{3E227DEF-1EF9-A5F7-E3E2-4B97EF112068}"/>
              </a:ext>
            </a:extLst>
          </p:cNvPr>
          <p:cNvSpPr/>
          <p:nvPr/>
        </p:nvSpPr>
        <p:spPr>
          <a:xfrm>
            <a:off x="4930461" y="2497172"/>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2">
            <a:extLst>
              <a:ext uri="{FF2B5EF4-FFF2-40B4-BE49-F238E27FC236}">
                <a16:creationId xmlns:a16="http://schemas.microsoft.com/office/drawing/2014/main" id="{AE0745D5-2CA4-71D2-3568-C1FB7E286E6A}"/>
              </a:ext>
            </a:extLst>
          </p:cNvPr>
          <p:cNvSpPr txBox="1"/>
          <p:nvPr/>
        </p:nvSpPr>
        <p:spPr>
          <a:xfrm>
            <a:off x="4998842" y="2487647"/>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441457"/>
            <a:ext cx="0" cy="93182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467260"/>
            <a:ext cx="3570208"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only</a:t>
            </a:r>
          </a:p>
        </p:txBody>
      </p:sp>
    </p:spTree>
    <p:extLst>
      <p:ext uri="{BB962C8B-B14F-4D97-AF65-F5344CB8AC3E}">
        <p14:creationId xmlns:p14="http://schemas.microsoft.com/office/powerpoint/2010/main" val="339579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4"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760774"/>
            <a:ext cx="0" cy="93182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786577"/>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and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a:t>
            </a:r>
          </a:p>
        </p:txBody>
      </p:sp>
      <p:sp>
        <p:nvSpPr>
          <p:cNvPr id="2" name="Rectangle: Rounded Corners 1">
            <a:extLst>
              <a:ext uri="{FF2B5EF4-FFF2-40B4-BE49-F238E27FC236}">
                <a16:creationId xmlns:a16="http://schemas.microsoft.com/office/drawing/2014/main" id="{67781E43-3013-5CAA-E755-075E2566521E}"/>
              </a:ext>
            </a:extLst>
          </p:cNvPr>
          <p:cNvSpPr/>
          <p:nvPr/>
        </p:nvSpPr>
        <p:spPr>
          <a:xfrm>
            <a:off x="4930461" y="2496312"/>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E163680-A6C7-A2F4-A09D-A617EA66F42B}"/>
              </a:ext>
            </a:extLst>
          </p:cNvPr>
          <p:cNvSpPr txBox="1"/>
          <p:nvPr/>
        </p:nvSpPr>
        <p:spPr>
          <a:xfrm>
            <a:off x="4998842"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xtAdmin">
            <a:extLst>
              <a:ext uri="{FF2B5EF4-FFF2-40B4-BE49-F238E27FC236}">
                <a16:creationId xmlns:a16="http://schemas.microsoft.com/office/drawing/2014/main" id="{79DAA051-AD34-EAD9-25D3-884865AF107C}"/>
              </a:ext>
            </a:extLst>
          </p:cNvPr>
          <p:cNvSpPr txBox="1"/>
          <p:nvPr/>
        </p:nvSpPr>
        <p:spPr>
          <a:xfrm>
            <a:off x="5107872" y="301908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extBox 7">
            <a:extLst>
              <a:ext uri="{FF2B5EF4-FFF2-40B4-BE49-F238E27FC236}">
                <a16:creationId xmlns:a16="http://schemas.microsoft.com/office/drawing/2014/main" id="{84C11CD5-813B-3F8B-5A92-2852133C9568}"/>
              </a:ext>
            </a:extLst>
          </p:cNvPr>
          <p:cNvSpPr txBox="1"/>
          <p:nvPr/>
        </p:nvSpPr>
        <p:spPr>
          <a:xfrm>
            <a:off x="11494301"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4" name="!!Arrow 6">
            <a:extLst>
              <a:ext uri="{FF2B5EF4-FFF2-40B4-BE49-F238E27FC236}">
                <a16:creationId xmlns:a16="http://schemas.microsoft.com/office/drawing/2014/main" id="{11362E09-9659-C060-D9F2-913B3C551E60}"/>
              </a:ext>
            </a:extLst>
          </p:cNvPr>
          <p:cNvCxnSpPr>
            <a:cxnSpLocks/>
          </p:cNvCxnSpPr>
          <p:nvPr/>
        </p:nvCxnSpPr>
        <p:spPr>
          <a:xfrm>
            <a:off x="12337149" y="3211290"/>
            <a:ext cx="2162622"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5360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
        <p:nvSpPr>
          <p:cNvPr id="22" name="Rectangle: Rounded Corners 21">
            <a:extLst>
              <a:ext uri="{FF2B5EF4-FFF2-40B4-BE49-F238E27FC236}">
                <a16:creationId xmlns:a16="http://schemas.microsoft.com/office/drawing/2014/main" id="{F89F9F4D-F80F-C320-2137-1E4251D0F259}"/>
              </a:ext>
            </a:extLst>
          </p:cNvPr>
          <p:cNvSpPr/>
          <p:nvPr/>
        </p:nvSpPr>
        <p:spPr>
          <a:xfrm>
            <a:off x="-3846006" y="1465798"/>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F97CAEEA-BB45-2936-0893-4CF622E25EBE}"/>
              </a:ext>
            </a:extLst>
          </p:cNvPr>
          <p:cNvSpPr txBox="1"/>
          <p:nvPr/>
        </p:nvSpPr>
        <p:spPr>
          <a:xfrm>
            <a:off x="-3777626" y="1456273"/>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0" name="Rectangle: Rounded Corners 29">
            <a:extLst>
              <a:ext uri="{FF2B5EF4-FFF2-40B4-BE49-F238E27FC236}">
                <a16:creationId xmlns:a16="http://schemas.microsoft.com/office/drawing/2014/main" id="{AE6832A4-2A05-9444-0684-F21970B017A9}"/>
              </a:ext>
            </a:extLst>
          </p:cNvPr>
          <p:cNvSpPr/>
          <p:nvPr/>
        </p:nvSpPr>
        <p:spPr>
          <a:xfrm>
            <a:off x="1577662" y="2496312"/>
            <a:ext cx="2297651"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B4127DBD-6143-A951-F6B1-656075A1B709}"/>
              </a:ext>
            </a:extLst>
          </p:cNvPr>
          <p:cNvSpPr txBox="1"/>
          <p:nvPr/>
        </p:nvSpPr>
        <p:spPr>
          <a:xfrm>
            <a:off x="1646043"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2" name="!!txtAdmin">
            <a:extLst>
              <a:ext uri="{FF2B5EF4-FFF2-40B4-BE49-F238E27FC236}">
                <a16:creationId xmlns:a16="http://schemas.microsoft.com/office/drawing/2014/main" id="{2EA7FE10-C105-03B8-2E09-7A7A5FBA61E5}"/>
              </a:ext>
            </a:extLst>
          </p:cNvPr>
          <p:cNvSpPr txBox="1"/>
          <p:nvPr/>
        </p:nvSpPr>
        <p:spPr>
          <a:xfrm>
            <a:off x="1755073" y="3048114"/>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cxnSp>
        <p:nvCxnSpPr>
          <p:cNvPr id="25" name="!!Arrow 6">
            <a:extLst>
              <a:ext uri="{FF2B5EF4-FFF2-40B4-BE49-F238E27FC236}">
                <a16:creationId xmlns:a16="http://schemas.microsoft.com/office/drawing/2014/main" id="{9510E8DC-4FE0-FFFF-8456-5C547A110541}"/>
              </a:ext>
            </a:extLst>
          </p:cNvPr>
          <p:cNvCxnSpPr>
            <a:cxnSpLocks/>
          </p:cNvCxnSpPr>
          <p:nvPr/>
        </p:nvCxnSpPr>
        <p:spPr>
          <a:xfrm>
            <a:off x="3672114" y="3211290"/>
            <a:ext cx="355672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36" name="Rectangle: Rounded Corners 35">
            <a:extLst>
              <a:ext uri="{FF2B5EF4-FFF2-40B4-BE49-F238E27FC236}">
                <a16:creationId xmlns:a16="http://schemas.microsoft.com/office/drawing/2014/main" id="{90AF6319-ED19-B8A9-2B5A-640D1977AC5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pic>
        <p:nvPicPr>
          <p:cNvPr id="34" name="Picture 33">
            <a:extLst>
              <a:ext uri="{FF2B5EF4-FFF2-40B4-BE49-F238E27FC236}">
                <a16:creationId xmlns:a16="http://schemas.microsoft.com/office/drawing/2014/main" id="{4FEC1CE1-057B-B1C8-056B-661B07007208}"/>
              </a:ext>
            </a:extLst>
          </p:cNvPr>
          <p:cNvPicPr>
            <a:picLocks noChangeAspect="1"/>
          </p:cNvPicPr>
          <p:nvPr/>
        </p:nvPicPr>
        <p:blipFill>
          <a:blip r:embed="rId3"/>
          <a:stretch>
            <a:fillRect/>
          </a:stretch>
        </p:blipFill>
        <p:spPr>
          <a:xfrm>
            <a:off x="6493743" y="6889872"/>
            <a:ext cx="3734182" cy="3261961"/>
          </a:xfrm>
          <a:prstGeom prst="rect">
            <a:avLst/>
          </a:prstGeom>
        </p:spPr>
      </p:pic>
      <p:cxnSp>
        <p:nvCxnSpPr>
          <p:cNvPr id="37" name="!!Arrow 6">
            <a:extLst>
              <a:ext uri="{FF2B5EF4-FFF2-40B4-BE49-F238E27FC236}">
                <a16:creationId xmlns:a16="http://schemas.microsoft.com/office/drawing/2014/main" id="{FCCAEE70-3214-085F-50A2-1531D4A21F72}"/>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14038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A35CCD0-5755-ED33-001A-A6BDCF6B7932}"/>
              </a:ext>
            </a:extLst>
          </p:cNvPr>
          <p:cNvSpPr/>
          <p:nvPr/>
        </p:nvSpPr>
        <p:spPr>
          <a:xfrm>
            <a:off x="1567832" y="2759162"/>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Refresh">
            <a:extLst>
              <a:ext uri="{FF2B5EF4-FFF2-40B4-BE49-F238E27FC236}">
                <a16:creationId xmlns:a16="http://schemas.microsoft.com/office/drawing/2014/main" id="{B3A4E18C-3764-3FDB-0CF1-AB96CB4BD247}"/>
              </a:ext>
            </a:extLst>
          </p:cNvPr>
          <p:cNvSpPr txBox="1"/>
          <p:nvPr/>
        </p:nvSpPr>
        <p:spPr>
          <a:xfrm>
            <a:off x="1636213" y="2749637"/>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9" name="Rectangle: Rounded Corners 18">
            <a:extLst>
              <a:ext uri="{FF2B5EF4-FFF2-40B4-BE49-F238E27FC236}">
                <a16:creationId xmlns:a16="http://schemas.microsoft.com/office/drawing/2014/main" id="{4FC3D1AE-8230-A68C-0DA6-CA0EC34591F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pic>
        <p:nvPicPr>
          <p:cNvPr id="16" name="Picture 15">
            <a:extLst>
              <a:ext uri="{FF2B5EF4-FFF2-40B4-BE49-F238E27FC236}">
                <a16:creationId xmlns:a16="http://schemas.microsoft.com/office/drawing/2014/main" id="{DCF1AF5C-5C47-3E0E-D2CC-FE45C68475F0}"/>
              </a:ext>
            </a:extLst>
          </p:cNvPr>
          <p:cNvPicPr>
            <a:picLocks noChangeAspect="1"/>
          </p:cNvPicPr>
          <p:nvPr/>
        </p:nvPicPr>
        <p:blipFill>
          <a:blip r:embed="rId3"/>
          <a:stretch>
            <a:fillRect/>
          </a:stretch>
        </p:blipFill>
        <p:spPr>
          <a:xfrm>
            <a:off x="6493743" y="3914445"/>
            <a:ext cx="3734182" cy="3261961"/>
          </a:xfrm>
          <a:prstGeom prst="rect">
            <a:avLst/>
          </a:prstGeom>
        </p:spPr>
      </p:pic>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6" name="!!Arrow 6">
            <a:extLst>
              <a:ext uri="{FF2B5EF4-FFF2-40B4-BE49-F238E27FC236}">
                <a16:creationId xmlns:a16="http://schemas.microsoft.com/office/drawing/2014/main" id="{5B9FFFF7-0D91-1AD8-2C76-A5E6280BBA54}"/>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95436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3" name="Rectangle: Rounded Corners 2">
            <a:extLst>
              <a:ext uri="{FF2B5EF4-FFF2-40B4-BE49-F238E27FC236}">
                <a16:creationId xmlns:a16="http://schemas.microsoft.com/office/drawing/2014/main" id="{3E373764-DE7B-2084-AF0F-105F7B6B8554}"/>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215577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2" grpId="0"/>
      <p:bldP spid="3"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2" name="Rectangle: Rounded Corners 1">
            <a:extLst>
              <a:ext uri="{FF2B5EF4-FFF2-40B4-BE49-F238E27FC236}">
                <a16:creationId xmlns:a16="http://schemas.microsoft.com/office/drawing/2014/main" id="{7FF27731-A7FB-5745-A3DE-3DF4E712D6CB}"/>
              </a:ext>
            </a:extLst>
          </p:cNvPr>
          <p:cNvSpPr/>
          <p:nvPr/>
        </p:nvSpPr>
        <p:spPr>
          <a:xfrm>
            <a:off x="1823262" y="4232796"/>
            <a:ext cx="1984030" cy="573163"/>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C287F3B-B892-6CE9-28A2-0E3D676C8598}"/>
              </a:ext>
            </a:extLst>
          </p:cNvPr>
          <p:cNvSpPr txBox="1"/>
          <p:nvPr/>
        </p:nvSpPr>
        <p:spPr>
          <a:xfrm>
            <a:off x="4579004" y="4272840"/>
            <a:ext cx="4764112"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a:t>
            </a:r>
            <a:r>
              <a:rPr lang="en-US" sz="2800" b="1" dirty="0">
                <a:solidFill>
                  <a:srgbClr val="DD730D"/>
                </a:solidFill>
                <a:latin typeface="Corbel" panose="020B0503020204020204" pitchFamily="34" charset="0"/>
              </a:rPr>
              <a:t>re-queries</a:t>
            </a:r>
            <a:r>
              <a:rPr lang="en-US" sz="2800" dirty="0">
                <a:solidFill>
                  <a:srgbClr val="DD730D"/>
                </a:solidFill>
                <a:latin typeface="Corbel" panose="020B0503020204020204" pitchFamily="34" charset="0"/>
              </a:rPr>
              <a:t> database, then issues a new access token</a:t>
            </a:r>
          </a:p>
        </p:txBody>
      </p:sp>
      <p:sp>
        <p:nvSpPr>
          <p:cNvPr id="4" name="Rectangle: Rounded Corners 3">
            <a:extLst>
              <a:ext uri="{FF2B5EF4-FFF2-40B4-BE49-F238E27FC236}">
                <a16:creationId xmlns:a16="http://schemas.microsoft.com/office/drawing/2014/main" id="{0E64DA62-F362-7B51-70FF-54CF6AB94FD8}"/>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444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4" name="Group 3">
            <a:extLst>
              <a:ext uri="{FF2B5EF4-FFF2-40B4-BE49-F238E27FC236}">
                <a16:creationId xmlns:a16="http://schemas.microsoft.com/office/drawing/2014/main" id="{8B68A815-CA33-9681-A1F0-FB4AA51313BF}"/>
              </a:ext>
            </a:extLst>
          </p:cNvPr>
          <p:cNvGrpSpPr/>
          <p:nvPr/>
        </p:nvGrpSpPr>
        <p:grpSpPr>
          <a:xfrm>
            <a:off x="99282" y="2526657"/>
            <a:ext cx="1746757" cy="2261244"/>
            <a:chOff x="9592919" y="3281030"/>
            <a:chExt cx="2412301" cy="3122817"/>
          </a:xfrm>
        </p:grpSpPr>
        <p:sp>
          <p:nvSpPr>
            <p:cNvPr id="5" name="Freeform 158">
              <a:extLst>
                <a:ext uri="{FF2B5EF4-FFF2-40B4-BE49-F238E27FC236}">
                  <a16:creationId xmlns:a16="http://schemas.microsoft.com/office/drawing/2014/main" id="{4D2A0295-3DE7-B35C-5CA5-B036A15F3EE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D66C2135-6534-7E1F-A432-770E9C3B0538}"/>
                </a:ext>
              </a:extLst>
            </p:cNvPr>
            <p:cNvGrpSpPr/>
            <p:nvPr/>
          </p:nvGrpSpPr>
          <p:grpSpPr>
            <a:xfrm>
              <a:off x="10528695" y="4589748"/>
              <a:ext cx="560994" cy="1088627"/>
              <a:chOff x="6048941" y="4798352"/>
              <a:chExt cx="549031" cy="1349261"/>
            </a:xfrm>
          </p:grpSpPr>
          <p:grpSp>
            <p:nvGrpSpPr>
              <p:cNvPr id="9" name="Group 8">
                <a:extLst>
                  <a:ext uri="{FF2B5EF4-FFF2-40B4-BE49-F238E27FC236}">
                    <a16:creationId xmlns:a16="http://schemas.microsoft.com/office/drawing/2014/main" id="{C7CC45E5-B740-5C89-215E-D6DC71CD4EBE}"/>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FCA46B20-F9F6-DF2F-B9AB-ED65864677F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D65653A1-3B6D-9F05-7073-F58B02F9B07C}"/>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Freeform 165">
                <a:extLst>
                  <a:ext uri="{FF2B5EF4-FFF2-40B4-BE49-F238E27FC236}">
                    <a16:creationId xmlns:a16="http://schemas.microsoft.com/office/drawing/2014/main" id="{891E75CA-0931-F270-2BA3-8442105068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A9B455E7-331C-3866-442C-34395878A1B5}"/>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11">
              <a:extLst>
                <a:ext uri="{FF2B5EF4-FFF2-40B4-BE49-F238E27FC236}">
                  <a16:creationId xmlns:a16="http://schemas.microsoft.com/office/drawing/2014/main" id="{84B8C0A4-BD77-64BB-72E3-EE448BF91ED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
            <a:extLst>
              <a:ext uri="{FF2B5EF4-FFF2-40B4-BE49-F238E27FC236}">
                <a16:creationId xmlns:a16="http://schemas.microsoft.com/office/drawing/2014/main" id="{AAC3A4B9-56E7-0089-4008-9637DD86C9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Rounded Corners 23">
            <a:extLst>
              <a:ext uri="{FF2B5EF4-FFF2-40B4-BE49-F238E27FC236}">
                <a16:creationId xmlns:a16="http://schemas.microsoft.com/office/drawing/2014/main" id="{414FF32A-32CA-28D3-4088-2A7A0CA5091F}"/>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5" name="Picture 24">
            <a:extLst>
              <a:ext uri="{FF2B5EF4-FFF2-40B4-BE49-F238E27FC236}">
                <a16:creationId xmlns:a16="http://schemas.microsoft.com/office/drawing/2014/main" id="{A2403DF5-90F6-7640-E7CE-3CE4BEA56319}"/>
              </a:ext>
            </a:extLst>
          </p:cNvPr>
          <p:cNvPicPr>
            <a:picLocks noChangeAspect="1"/>
          </p:cNvPicPr>
          <p:nvPr/>
        </p:nvPicPr>
        <p:blipFill>
          <a:blip r:embed="rId4"/>
          <a:stretch>
            <a:fillRect/>
          </a:stretch>
        </p:blipFill>
        <p:spPr>
          <a:xfrm>
            <a:off x="95915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4281547" y="313661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grpSp>
        <p:nvGrpSpPr>
          <p:cNvPr id="2" name="Group 1">
            <a:extLst>
              <a:ext uri="{FF2B5EF4-FFF2-40B4-BE49-F238E27FC236}">
                <a16:creationId xmlns:a16="http://schemas.microsoft.com/office/drawing/2014/main" id="{681BC86B-9B1D-6039-D96A-8902C04B402F}"/>
              </a:ext>
            </a:extLst>
          </p:cNvPr>
          <p:cNvGrpSpPr/>
          <p:nvPr/>
        </p:nvGrpSpPr>
        <p:grpSpPr>
          <a:xfrm>
            <a:off x="653206" y="7254183"/>
            <a:ext cx="1014813" cy="1313715"/>
            <a:chOff x="9592919" y="3281030"/>
            <a:chExt cx="2412301" cy="3122817"/>
          </a:xfrm>
        </p:grpSpPr>
        <p:sp>
          <p:nvSpPr>
            <p:cNvPr id="3" name="Freeform 158">
              <a:extLst>
                <a:ext uri="{FF2B5EF4-FFF2-40B4-BE49-F238E27FC236}">
                  <a16:creationId xmlns:a16="http://schemas.microsoft.com/office/drawing/2014/main" id="{198EFF9F-82A4-992F-B8CD-CD7DD41329A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0727F0F2-ACC6-E656-3C62-5096D417C7AD}"/>
                </a:ext>
              </a:extLst>
            </p:cNvPr>
            <p:cNvGrpSpPr/>
            <p:nvPr/>
          </p:nvGrpSpPr>
          <p:grpSpPr>
            <a:xfrm>
              <a:off x="10528695" y="4589748"/>
              <a:ext cx="560994" cy="1088627"/>
              <a:chOff x="6048941" y="4798352"/>
              <a:chExt cx="549031" cy="1349261"/>
            </a:xfrm>
          </p:grpSpPr>
          <p:grpSp>
            <p:nvGrpSpPr>
              <p:cNvPr id="19" name="Group 18">
                <a:extLst>
                  <a:ext uri="{FF2B5EF4-FFF2-40B4-BE49-F238E27FC236}">
                    <a16:creationId xmlns:a16="http://schemas.microsoft.com/office/drawing/2014/main" id="{353F3AB5-AFBB-1E5C-85C7-BA3922C8DE15}"/>
                  </a:ext>
                </a:extLst>
              </p:cNvPr>
              <p:cNvGrpSpPr/>
              <p:nvPr/>
            </p:nvGrpSpPr>
            <p:grpSpPr>
              <a:xfrm>
                <a:off x="6048941" y="4798352"/>
                <a:ext cx="542456" cy="1088197"/>
                <a:chOff x="6048941" y="4798352"/>
                <a:chExt cx="542456" cy="1088197"/>
              </a:xfrm>
            </p:grpSpPr>
            <p:sp>
              <p:nvSpPr>
                <p:cNvPr id="22" name="Freeform 159">
                  <a:extLst>
                    <a:ext uri="{FF2B5EF4-FFF2-40B4-BE49-F238E27FC236}">
                      <a16:creationId xmlns:a16="http://schemas.microsoft.com/office/drawing/2014/main" id="{566E5B23-29AD-6171-F23B-3003445A330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0">
                  <a:extLst>
                    <a:ext uri="{FF2B5EF4-FFF2-40B4-BE49-F238E27FC236}">
                      <a16:creationId xmlns:a16="http://schemas.microsoft.com/office/drawing/2014/main" id="{2DE6C609-8255-BE72-5785-DDB4EA89D29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 name="Freeform 165">
                <a:extLst>
                  <a:ext uri="{FF2B5EF4-FFF2-40B4-BE49-F238E27FC236}">
                    <a16:creationId xmlns:a16="http://schemas.microsoft.com/office/drawing/2014/main" id="{A52753F3-06D7-1A60-FBE2-FFE405F4A46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161">
              <a:extLst>
                <a:ext uri="{FF2B5EF4-FFF2-40B4-BE49-F238E27FC236}">
                  <a16:creationId xmlns:a16="http://schemas.microsoft.com/office/drawing/2014/main" id="{D8E11255-D499-8F23-E251-7F39A3EA9E8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BFB05D8D-5F9D-EA2E-BDE5-DDF468DB425D}"/>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A46EBB5D-18BD-61BB-9CEE-5A8A6100AF05}"/>
              </a:ext>
            </a:extLst>
          </p:cNvPr>
          <p:cNvPicPr>
            <a:picLocks noChangeAspect="1"/>
          </p:cNvPicPr>
          <p:nvPr/>
        </p:nvPicPr>
        <p:blipFill>
          <a:blip r:embed="rId3"/>
          <a:stretch>
            <a:fillRect/>
          </a:stretch>
        </p:blipFill>
        <p:spPr>
          <a:xfrm>
            <a:off x="10575671" y="8747579"/>
            <a:ext cx="930283" cy="992661"/>
          </a:xfrm>
          <a:prstGeom prst="rect">
            <a:avLst/>
          </a:prstGeom>
        </p:spPr>
      </p:pic>
      <p:sp>
        <p:nvSpPr>
          <p:cNvPr id="25" name="Rectangle: Rounded Corners 24">
            <a:extLst>
              <a:ext uri="{FF2B5EF4-FFF2-40B4-BE49-F238E27FC236}">
                <a16:creationId xmlns:a16="http://schemas.microsoft.com/office/drawing/2014/main" id="{B3A9F6AA-DBB0-438C-45E2-0091B7A7997A}"/>
              </a:ext>
            </a:extLst>
          </p:cNvPr>
          <p:cNvSpPr/>
          <p:nvPr/>
        </p:nvSpPr>
        <p:spPr>
          <a:xfrm>
            <a:off x="12406744" y="7863610"/>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4795963C-08DD-D545-2477-C452158CB0C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08405" y="8080055"/>
            <a:ext cx="549132" cy="549132"/>
          </a:xfrm>
          <a:prstGeom prst="rect">
            <a:avLst/>
          </a:prstGeom>
        </p:spPr>
      </p:pic>
      <p:sp>
        <p:nvSpPr>
          <p:cNvPr id="28" name="!!ApiKeyTxt">
            <a:extLst>
              <a:ext uri="{FF2B5EF4-FFF2-40B4-BE49-F238E27FC236}">
                <a16:creationId xmlns:a16="http://schemas.microsoft.com/office/drawing/2014/main" id="{E522FA60-BAB6-BDC3-0624-ECE92E603CE6}"/>
              </a:ext>
            </a:extLst>
          </p:cNvPr>
          <p:cNvSpPr txBox="1"/>
          <p:nvPr/>
        </p:nvSpPr>
        <p:spPr>
          <a:xfrm>
            <a:off x="13372352" y="8154566"/>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4D04276F-60EC-68F1-88DC-04BFCB7A7703}"/>
              </a:ext>
            </a:extLst>
          </p:cNvPr>
          <p:cNvSpPr txBox="1"/>
          <p:nvPr/>
        </p:nvSpPr>
        <p:spPr>
          <a:xfrm>
            <a:off x="13049122" y="8154566"/>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30" name="Picture 29">
            <a:extLst>
              <a:ext uri="{FF2B5EF4-FFF2-40B4-BE49-F238E27FC236}">
                <a16:creationId xmlns:a16="http://schemas.microsoft.com/office/drawing/2014/main" id="{01B705E3-EAF8-C2DB-A294-252B16279FA1}"/>
              </a:ext>
            </a:extLst>
          </p:cNvPr>
          <p:cNvPicPr>
            <a:picLocks noChangeAspect="1"/>
          </p:cNvPicPr>
          <p:nvPr/>
        </p:nvPicPr>
        <p:blipFill>
          <a:blip r:embed="rId3"/>
          <a:stretch>
            <a:fillRect/>
          </a:stretch>
        </p:blipFill>
        <p:spPr>
          <a:xfrm>
            <a:off x="10575672" y="6870949"/>
            <a:ext cx="930283" cy="992661"/>
          </a:xfrm>
          <a:prstGeom prst="rect">
            <a:avLst/>
          </a:prstGeom>
        </p:spPr>
      </p:pic>
      <p:cxnSp>
        <p:nvCxnSpPr>
          <p:cNvPr id="31" name="Arrow 1">
            <a:extLst>
              <a:ext uri="{FF2B5EF4-FFF2-40B4-BE49-F238E27FC236}">
                <a16:creationId xmlns:a16="http://schemas.microsoft.com/office/drawing/2014/main" id="{B57C2389-18B7-8AE7-CCF2-969E4457BFD5}"/>
              </a:ext>
            </a:extLst>
          </p:cNvPr>
          <p:cNvCxnSpPr>
            <a:cxnSpLocks/>
          </p:cNvCxnSpPr>
          <p:nvPr/>
        </p:nvCxnSpPr>
        <p:spPr>
          <a:xfrm>
            <a:off x="11505954" y="7762033"/>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2" name="Arrow 1">
            <a:extLst>
              <a:ext uri="{FF2B5EF4-FFF2-40B4-BE49-F238E27FC236}">
                <a16:creationId xmlns:a16="http://schemas.microsoft.com/office/drawing/2014/main" id="{21849C48-738E-180E-C0C9-0637703920C0}"/>
              </a:ext>
            </a:extLst>
          </p:cNvPr>
          <p:cNvCxnSpPr>
            <a:cxnSpLocks/>
          </p:cNvCxnSpPr>
          <p:nvPr/>
        </p:nvCxnSpPr>
        <p:spPr>
          <a:xfrm flipV="1">
            <a:off x="11516282" y="8480879"/>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5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7" name="!!Arrow 4">
            <a:extLst>
              <a:ext uri="{FF2B5EF4-FFF2-40B4-BE49-F238E27FC236}">
                <a16:creationId xmlns:a16="http://schemas.microsoft.com/office/drawing/2014/main" id="{E6786259-D222-D0BF-A8AB-D822FFBC624E}"/>
              </a:ext>
            </a:extLst>
          </p:cNvPr>
          <p:cNvCxnSpPr>
            <a:cxnSpLocks/>
          </p:cNvCxnSpPr>
          <p:nvPr/>
        </p:nvCxnSpPr>
        <p:spPr>
          <a:xfrm flipH="1">
            <a:off x="3687004" y="2374469"/>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8" name="!!Arrow 4">
            <a:extLst>
              <a:ext uri="{FF2B5EF4-FFF2-40B4-BE49-F238E27FC236}">
                <a16:creationId xmlns:a16="http://schemas.microsoft.com/office/drawing/2014/main" id="{96E9E8AD-AD60-D281-6B2D-A49D13F3E846}"/>
              </a:ext>
            </a:extLst>
          </p:cNvPr>
          <p:cNvCxnSpPr>
            <a:cxnSpLocks/>
          </p:cNvCxnSpPr>
          <p:nvPr/>
        </p:nvCxnSpPr>
        <p:spPr>
          <a:xfrm>
            <a:off x="3740048" y="2719772"/>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1970982"/>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2774213"/>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276506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111634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right)">
                                      <p:cBhvr>
                                        <p:cTn id="11" dur="500"/>
                                        <p:tgtEl>
                                          <p:spTgt spid="18"/>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right)">
                                      <p:cBhvr>
                                        <p:cTn id="14" dur="500"/>
                                        <p:tgtEl>
                                          <p:spTgt spid="30"/>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right)">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3687819"/>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4491050"/>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4481906"/>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3" name="!!Arrow 4">
            <a:extLst>
              <a:ext uri="{FF2B5EF4-FFF2-40B4-BE49-F238E27FC236}">
                <a16:creationId xmlns:a16="http://schemas.microsoft.com/office/drawing/2014/main" id="{E7E4A631-AD8B-99A7-D91B-E84CA9221D54}"/>
              </a:ext>
            </a:extLst>
          </p:cNvPr>
          <p:cNvCxnSpPr>
            <a:cxnSpLocks/>
          </p:cNvCxnSpPr>
          <p:nvPr/>
        </p:nvCxnSpPr>
        <p:spPr>
          <a:xfrm flipH="1">
            <a:off x="3787105" y="4336023"/>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914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48378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228840" y="3286732"/>
            <a:ext cx="3424646"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Tree>
    <p:extLst>
      <p:ext uri="{BB962C8B-B14F-4D97-AF65-F5344CB8AC3E}">
        <p14:creationId xmlns:p14="http://schemas.microsoft.com/office/powerpoint/2010/main" val="416475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3" grpId="0" animBg="1"/>
      <p:bldP spid="24" grpId="0"/>
      <p:bldP spid="25" grpId="0" animBg="1"/>
      <p:bldP spid="27" grpId="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extBox 1">
            <a:extLst>
              <a:ext uri="{FF2B5EF4-FFF2-40B4-BE49-F238E27FC236}">
                <a16:creationId xmlns:a16="http://schemas.microsoft.com/office/drawing/2014/main" id="{71D6C5A1-7B16-65AB-6403-6D92E67FBE24}"/>
              </a:ext>
            </a:extLst>
          </p:cNvPr>
          <p:cNvSpPr txBox="1"/>
          <p:nvPr/>
        </p:nvSpPr>
        <p:spPr>
          <a:xfrm>
            <a:off x="7169703" y="1671834"/>
            <a:ext cx="348378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3" name="TextBox 2">
            <a:extLst>
              <a:ext uri="{FF2B5EF4-FFF2-40B4-BE49-F238E27FC236}">
                <a16:creationId xmlns:a16="http://schemas.microsoft.com/office/drawing/2014/main" id="{CE6C6FCC-4E30-DCD7-BA9F-5B1279311155}"/>
              </a:ext>
            </a:extLst>
          </p:cNvPr>
          <p:cNvSpPr txBox="1"/>
          <p:nvPr/>
        </p:nvSpPr>
        <p:spPr>
          <a:xfrm>
            <a:off x="7228840" y="3286732"/>
            <a:ext cx="3424646"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Tree>
    <p:extLst>
      <p:ext uri="{BB962C8B-B14F-4D97-AF65-F5344CB8AC3E}">
        <p14:creationId xmlns:p14="http://schemas.microsoft.com/office/powerpoint/2010/main" val="1267668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500"/>
                                        <p:tgtEl>
                                          <p:spTgt spid="38"/>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145020</TotalTime>
  <Words>14109</Words>
  <Application>Microsoft Office PowerPoint</Application>
  <PresentationFormat>Widescreen</PresentationFormat>
  <Paragraphs>2317</Paragraphs>
  <Slides>147</Slides>
  <Notes>147</Notes>
  <HiddenSlides>6</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147</vt:i4>
      </vt:variant>
    </vt:vector>
  </HeadingPairs>
  <TitlesOfParts>
    <vt:vector size="158" baseType="lpstr">
      <vt:lpstr>Arial</vt:lpstr>
      <vt:lpstr>Arial Black</vt:lpstr>
      <vt:lpstr>Calibri</vt:lpstr>
      <vt:lpstr>Calibri Light</vt:lpstr>
      <vt:lpstr>Cambria Math</vt:lpstr>
      <vt:lpstr>Consolas</vt:lpstr>
      <vt:lpstr>Corbel</vt:lpstr>
      <vt:lpstr>Courier New</vt:lpstr>
      <vt:lpstr>Roboto</vt:lpstr>
      <vt:lpstr>Segoe Print</vt:lpstr>
      <vt:lpstr>Office Theme</vt:lpstr>
      <vt:lpstr>Authentication Demystified Basic Auth to Web Tokens in 60 minutes</vt:lpstr>
      <vt:lpstr>Authentication Demystified Basic Auth to Web Tokens in 60 minutes</vt:lpstr>
      <vt:lpstr>My rookie mistake</vt:lpstr>
      <vt:lpstr>PowerPoint Presentation</vt:lpstr>
      <vt:lpstr>This is not an advanced security session!</vt:lpstr>
      <vt:lpstr>This is not “how to use &lt;foo&gt; in &lt;lang&gt;”</vt:lpstr>
      <vt:lpstr>This is “understanding the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1476</cp:revision>
  <dcterms:created xsi:type="dcterms:W3CDTF">2013-12-09T01:29:59Z</dcterms:created>
  <dcterms:modified xsi:type="dcterms:W3CDTF">2025-02-20T18:04:42Z</dcterms:modified>
</cp:coreProperties>
</file>